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0"/>
  </p:notesMasterIdLst>
  <p:handoutMasterIdLst>
    <p:handoutMasterId r:id="rId31"/>
  </p:handoutMasterIdLst>
  <p:sldIdLst>
    <p:sldId id="256" r:id="rId2"/>
    <p:sldId id="265" r:id="rId3"/>
    <p:sldId id="272" r:id="rId4"/>
    <p:sldId id="270" r:id="rId5"/>
    <p:sldId id="269" r:id="rId6"/>
    <p:sldId id="284" r:id="rId7"/>
    <p:sldId id="266" r:id="rId8"/>
    <p:sldId id="283" r:id="rId9"/>
    <p:sldId id="281" r:id="rId10"/>
    <p:sldId id="274" r:id="rId11"/>
    <p:sldId id="280" r:id="rId12"/>
    <p:sldId id="279" r:id="rId13"/>
    <p:sldId id="278" r:id="rId14"/>
    <p:sldId id="277" r:id="rId15"/>
    <p:sldId id="267" r:id="rId16"/>
    <p:sldId id="276" r:id="rId17"/>
    <p:sldId id="294" r:id="rId18"/>
    <p:sldId id="293" r:id="rId19"/>
    <p:sldId id="292" r:id="rId20"/>
    <p:sldId id="291" r:id="rId21"/>
    <p:sldId id="290" r:id="rId22"/>
    <p:sldId id="289" r:id="rId23"/>
    <p:sldId id="288" r:id="rId24"/>
    <p:sldId id="287" r:id="rId25"/>
    <p:sldId id="286" r:id="rId26"/>
    <p:sldId id="285" r:id="rId27"/>
    <p:sldId id="273" r:id="rId28"/>
    <p:sldId id="275"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74" autoAdjust="0"/>
    <p:restoredTop sz="94660"/>
  </p:normalViewPr>
  <p:slideViewPr>
    <p:cSldViewPr>
      <p:cViewPr>
        <p:scale>
          <a:sx n="66" d="100"/>
          <a:sy n="66" d="100"/>
        </p:scale>
        <p:origin x="894" y="186"/>
      </p:cViewPr>
      <p:guideLst>
        <p:guide pos="3840"/>
        <p:guide orient="horz" pos="2160"/>
      </p:guideLst>
    </p:cSldViewPr>
  </p:slideViewPr>
  <p:notesTextViewPr>
    <p:cViewPr>
      <p:scale>
        <a:sx n="1" d="1"/>
        <a:sy n="1" d="1"/>
      </p:scale>
      <p:origin x="0" y="0"/>
    </p:cViewPr>
  </p:notesTextViewPr>
  <p:sorterViewPr>
    <p:cViewPr>
      <p:scale>
        <a:sx n="78" d="100"/>
        <a:sy n="78" d="100"/>
      </p:scale>
      <p:origin x="0" y="0"/>
    </p:cViewPr>
  </p:sorterViewPr>
  <p:notesViewPr>
    <p:cSldViewPr showGuides="1">
      <p:cViewPr varScale="1">
        <p:scale>
          <a:sx n="63" d="100"/>
          <a:sy n="63" d="100"/>
        </p:scale>
        <p:origin x="2838" y="10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1C9D-44A7-AD1A-DD87EBD66506}"/>
            </c:ext>
          </c:extLst>
        </c:ser>
        <c:ser>
          <c:idx val="1"/>
          <c:order val="1"/>
          <c:tx>
            <c:strRef>
              <c:f>Sheet1!$C$1</c:f>
              <c:strCache>
                <c:ptCount val="1"/>
                <c:pt idx="0">
                  <c:v>Series 2</c:v>
                </c:pt>
              </c:strCache>
            </c:strRef>
          </c:tx>
          <c:spPr>
            <a:solidFill>
              <a:schemeClr val="accent2"/>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1C9D-44A7-AD1A-DD87EBD66506}"/>
            </c:ext>
          </c:extLst>
        </c:ser>
        <c:ser>
          <c:idx val="2"/>
          <c:order val="2"/>
          <c:tx>
            <c:strRef>
              <c:f>Sheet1!$D$1</c:f>
              <c:strCache>
                <c:ptCount val="1"/>
                <c:pt idx="0">
                  <c:v>Series 3</c:v>
                </c:pt>
              </c:strCache>
            </c:strRef>
          </c:tx>
          <c:spPr>
            <a:solidFill>
              <a:schemeClr val="accent3"/>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1C9D-44A7-AD1A-DD87EBD66506}"/>
            </c:ext>
          </c:extLst>
        </c:ser>
        <c:dLbls>
          <c:showLegendKey val="0"/>
          <c:showVal val="0"/>
          <c:showCatName val="0"/>
          <c:showSerName val="0"/>
          <c:showPercent val="0"/>
          <c:showBubbleSize val="0"/>
        </c:dLbls>
        <c:gapWidth val="219"/>
        <c:overlap val="-27"/>
        <c:axId val="738190072"/>
        <c:axId val="738188112"/>
      </c:barChart>
      <c:catAx>
        <c:axId val="73819007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738188112"/>
        <c:crosses val="autoZero"/>
        <c:auto val="1"/>
        <c:lblAlgn val="ctr"/>
        <c:lblOffset val="100"/>
        <c:noMultiLvlLbl val="0"/>
      </c:catAx>
      <c:valAx>
        <c:axId val="73818811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73819007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53CC6D8-DEFC-45FD-8207-E1ECCC27EA85}" type="doc">
      <dgm:prSet loTypeId="urn:microsoft.com/office/officeart/2005/8/layout/lProcess1" loCatId="process" qsTypeId="urn:microsoft.com/office/officeart/2005/8/quickstyle/simple4" qsCatId="simple" csTypeId="urn:microsoft.com/office/officeart/2005/8/colors/accent1_1" csCatId="accent1" phldr="1"/>
      <dgm:spPr/>
      <dgm:t>
        <a:bodyPr/>
        <a:lstStyle/>
        <a:p>
          <a:endParaRPr lang="en-US"/>
        </a:p>
      </dgm:t>
    </dgm:pt>
    <dgm:pt modelId="{516A4DDC-76BD-494E-B503-625555CCBC4A}">
      <dgm:prSet phldrT="[Text]" custT="1"/>
      <dgm:spPr>
        <a:solidFill>
          <a:srgbClr val="C00000"/>
        </a:solidFill>
      </dgm:spPr>
      <dgm:t>
        <a:bodyPr/>
        <a:lstStyle/>
        <a:p>
          <a:r>
            <a:rPr lang="en-US" sz="2000" b="1" kern="1200" dirty="0">
              <a:solidFill>
                <a:schemeClr val="accent1"/>
              </a:solidFill>
              <a:latin typeface="+mj-lt"/>
              <a:ea typeface="+mj-ea"/>
              <a:cs typeface="+mj-cs"/>
            </a:rPr>
            <a:t>Token</a:t>
          </a:r>
          <a:r>
            <a:rPr lang="en-US" sz="2000" b="1" kern="1200" dirty="0">
              <a:solidFill>
                <a:srgbClr val="92D050"/>
              </a:solidFill>
              <a:latin typeface="Consolas"/>
              <a:ea typeface="+mn-ea"/>
              <a:cs typeface="+mn-cs"/>
            </a:rPr>
            <a:t>izat</a:t>
          </a:r>
          <a:r>
            <a:rPr lang="en-US" sz="2000" b="1" kern="1200" dirty="0">
              <a:solidFill>
                <a:schemeClr val="accent1"/>
              </a:solidFill>
              <a:latin typeface="+mj-lt"/>
              <a:ea typeface="+mj-ea"/>
              <a:cs typeface="+mj-cs"/>
            </a:rPr>
            <a:t>ion</a:t>
          </a:r>
        </a:p>
      </dgm:t>
    </dgm:pt>
    <dgm:pt modelId="{133DE2D2-6278-469E-8A80-F71EA996A07A}" type="parTrans" cxnId="{7B595755-BE81-46A0-903D-004D1EF6EE33}">
      <dgm:prSet/>
      <dgm:spPr/>
      <dgm:t>
        <a:bodyPr/>
        <a:lstStyle/>
        <a:p>
          <a:endParaRPr lang="en-US"/>
        </a:p>
      </dgm:t>
    </dgm:pt>
    <dgm:pt modelId="{AE4D7DCA-0B66-4207-B896-C721B2CB4C13}" type="sibTrans" cxnId="{7B595755-BE81-46A0-903D-004D1EF6EE33}">
      <dgm:prSet/>
      <dgm:spPr/>
      <dgm:t>
        <a:bodyPr/>
        <a:lstStyle/>
        <a:p>
          <a:endParaRPr lang="en-US"/>
        </a:p>
      </dgm:t>
    </dgm:pt>
    <dgm:pt modelId="{41E3B52E-71B8-4BD0-B1ED-D051FFB12506}">
      <dgm:prSet phldrT="[Text]" custT="1"/>
      <dgm:spPr>
        <a:solidFill>
          <a:srgbClr val="C00000"/>
        </a:solidFill>
      </dgm:spPr>
      <dgm:t>
        <a:bodyPr/>
        <a:lstStyle/>
        <a:p>
          <a:r>
            <a:rPr lang="en-US" sz="2000" b="1" kern="1200" dirty="0">
              <a:solidFill>
                <a:srgbClr val="92D050"/>
              </a:solidFill>
              <a:latin typeface="Consolas"/>
              <a:ea typeface="+mn-ea"/>
              <a:cs typeface="+mn-cs"/>
            </a:rPr>
            <a:t>Stop</a:t>
          </a:r>
          <a:r>
            <a:rPr lang="en-US" sz="2000" kern="1200" dirty="0"/>
            <a:t> </a:t>
          </a:r>
          <a:r>
            <a:rPr lang="en-US" sz="2000" b="1" kern="1200" dirty="0">
              <a:solidFill>
                <a:srgbClr val="92D050"/>
              </a:solidFill>
              <a:latin typeface="Consolas"/>
              <a:ea typeface="+mn-ea"/>
              <a:cs typeface="+mn-cs"/>
            </a:rPr>
            <a:t>Words</a:t>
          </a:r>
        </a:p>
      </dgm:t>
    </dgm:pt>
    <dgm:pt modelId="{DA206B73-34B1-48E4-A513-9978853BF217}" type="parTrans" cxnId="{0F0D3551-AF94-422C-87FE-80E4E27CB025}">
      <dgm:prSet/>
      <dgm:spPr/>
      <dgm:t>
        <a:bodyPr/>
        <a:lstStyle/>
        <a:p>
          <a:endParaRPr lang="en-US"/>
        </a:p>
      </dgm:t>
    </dgm:pt>
    <dgm:pt modelId="{2436D701-8B79-4C2B-92A4-52BC1BA24775}" type="sibTrans" cxnId="{0F0D3551-AF94-422C-87FE-80E4E27CB025}">
      <dgm:prSet/>
      <dgm:spPr/>
      <dgm:t>
        <a:bodyPr/>
        <a:lstStyle/>
        <a:p>
          <a:endParaRPr lang="en-US"/>
        </a:p>
      </dgm:t>
    </dgm:pt>
    <dgm:pt modelId="{CD410504-9F7F-47AE-B46E-CE985680360F}">
      <dgm:prSet phldrT="[Text]" custT="1"/>
      <dgm:spPr>
        <a:solidFill>
          <a:schemeClr val="bg1">
            <a:alpha val="90000"/>
          </a:schemeClr>
        </a:solidFill>
      </dgm:spPr>
      <dgm:t>
        <a:bodyPr/>
        <a:lstStyle/>
        <a:p>
          <a:pPr marL="0" indent="0" algn="l" defTabSz="914400" rtl="0" eaLnBrk="1" latinLnBrk="0" hangingPunct="1">
            <a:lnSpc>
              <a:spcPct val="90000"/>
            </a:lnSpc>
            <a:spcBef>
              <a:spcPts val="0"/>
            </a:spcBef>
            <a:buClr>
              <a:schemeClr val="accent1"/>
            </a:buClr>
            <a:buFont typeface="Arial" pitchFamily="34" charset="0"/>
            <a:buNone/>
          </a:pPr>
          <a:r>
            <a:rPr lang="en-US" sz="1800" b="1" kern="1200" dirty="0">
              <a:solidFill>
                <a:schemeClr val="accent1">
                  <a:lumMod val="75000"/>
                </a:schemeClr>
              </a:solidFill>
              <a:latin typeface="+mj-lt"/>
              <a:ea typeface="+mn-ea"/>
              <a:cs typeface="+mn-cs"/>
            </a:rPr>
            <a:t>Broke down the text of each document to a list of words</a:t>
          </a:r>
        </a:p>
      </dgm:t>
    </dgm:pt>
    <dgm:pt modelId="{995C4470-49EF-4BD9-B00A-AD612181AB58}" type="parTrans" cxnId="{6B045370-B4FF-427A-9929-461476AAE193}">
      <dgm:prSet/>
      <dgm:spPr/>
      <dgm:t>
        <a:bodyPr/>
        <a:lstStyle/>
        <a:p>
          <a:endParaRPr lang="en-US"/>
        </a:p>
      </dgm:t>
    </dgm:pt>
    <dgm:pt modelId="{2B847D36-6E88-4DD3-AABD-579C99426233}" type="sibTrans" cxnId="{6B045370-B4FF-427A-9929-461476AAE193}">
      <dgm:prSet/>
      <dgm:spPr/>
      <dgm:t>
        <a:bodyPr/>
        <a:lstStyle/>
        <a:p>
          <a:endParaRPr lang="en-US"/>
        </a:p>
      </dgm:t>
    </dgm:pt>
    <dgm:pt modelId="{C4FF5CFA-9CEF-4C34-984A-CC28F232798F}">
      <dgm:prSet phldrT="[Text]" custT="1"/>
      <dgm:spPr>
        <a:solidFill>
          <a:schemeClr val="bg1">
            <a:alpha val="90000"/>
          </a:schemeClr>
        </a:solidFill>
      </dgm:spPr>
      <dgm:t>
        <a:bodyPr/>
        <a:lstStyle/>
        <a:p>
          <a:pPr marL="0" lvl="0" indent="0" algn="l" defTabSz="914400" rtl="0" eaLnBrk="1" latinLnBrk="0" hangingPunct="1">
            <a:lnSpc>
              <a:spcPct val="90000"/>
            </a:lnSpc>
            <a:spcBef>
              <a:spcPct val="0"/>
            </a:spcBef>
            <a:spcAft>
              <a:spcPct val="35000"/>
            </a:spcAft>
            <a:buClr>
              <a:srgbClr val="92D050"/>
            </a:buClr>
            <a:buFont typeface="Arial" pitchFamily="34" charset="0"/>
            <a:buNone/>
          </a:pPr>
          <a:r>
            <a:rPr lang="en-US" sz="1800" b="1" kern="1200" dirty="0">
              <a:solidFill>
                <a:schemeClr val="accent1">
                  <a:lumMod val="75000"/>
                </a:schemeClr>
              </a:solidFill>
              <a:latin typeface="Consolas"/>
              <a:ea typeface="+mn-ea"/>
              <a:cs typeface="+mn-cs"/>
            </a:rPr>
            <a:t>Lowercased strings, removed numbers, punctuation, special characters, and words shorter than 3 letters</a:t>
          </a:r>
        </a:p>
      </dgm:t>
    </dgm:pt>
    <dgm:pt modelId="{92813948-C227-4EB2-8530-43003E3CB375}" type="parTrans" cxnId="{710659EC-6706-425F-81BB-5F1E070F7D4D}">
      <dgm:prSet/>
      <dgm:spPr/>
      <dgm:t>
        <a:bodyPr/>
        <a:lstStyle/>
        <a:p>
          <a:endParaRPr lang="en-US"/>
        </a:p>
      </dgm:t>
    </dgm:pt>
    <dgm:pt modelId="{B551F8FA-E415-4EE1-BA68-D13E7D2E980B}" type="sibTrans" cxnId="{710659EC-6706-425F-81BB-5F1E070F7D4D}">
      <dgm:prSet/>
      <dgm:spPr/>
      <dgm:t>
        <a:bodyPr/>
        <a:lstStyle/>
        <a:p>
          <a:endParaRPr lang="en-US"/>
        </a:p>
      </dgm:t>
    </dgm:pt>
    <dgm:pt modelId="{5CBEC7DD-A25D-4956-9A65-6EA385F6FCB5}">
      <dgm:prSet phldrT="[Text]" custT="1"/>
      <dgm:spPr>
        <a:solidFill>
          <a:schemeClr val="bg1">
            <a:alpha val="90000"/>
          </a:schemeClr>
        </a:solidFill>
      </dgm:spPr>
      <dgm:t>
        <a:bodyPr/>
        <a:lstStyle/>
        <a:p>
          <a:r>
            <a:rPr lang="en-US" sz="1800" b="1" kern="1200" dirty="0">
              <a:solidFill>
                <a:schemeClr val="accent1">
                  <a:lumMod val="75000"/>
                </a:schemeClr>
              </a:solidFill>
              <a:latin typeface="Consolas"/>
              <a:ea typeface="+mn-ea"/>
              <a:cs typeface="+mn-cs"/>
            </a:rPr>
            <a:t>Filtered out commonly used words such as “an”, “the”, “for”. “other”, “which”, “yourself”…</a:t>
          </a:r>
        </a:p>
      </dgm:t>
    </dgm:pt>
    <dgm:pt modelId="{F342D04F-4D11-41CC-AB66-36041A902B44}" type="parTrans" cxnId="{0687A885-2354-4E9E-B313-4269283F0057}">
      <dgm:prSet/>
      <dgm:spPr/>
      <dgm:t>
        <a:bodyPr/>
        <a:lstStyle/>
        <a:p>
          <a:endParaRPr lang="en-US"/>
        </a:p>
      </dgm:t>
    </dgm:pt>
    <dgm:pt modelId="{BD0F67B1-39E4-45ED-9534-FB8F89E8EEF6}" type="sibTrans" cxnId="{0687A885-2354-4E9E-B313-4269283F0057}">
      <dgm:prSet/>
      <dgm:spPr/>
      <dgm:t>
        <a:bodyPr/>
        <a:lstStyle/>
        <a:p>
          <a:endParaRPr lang="en-US"/>
        </a:p>
      </dgm:t>
    </dgm:pt>
    <dgm:pt modelId="{33BF0E2A-2B00-40A5-832E-FC800DCA5982}">
      <dgm:prSet phldrT="[Text]" custT="1"/>
      <dgm:spPr>
        <a:solidFill>
          <a:schemeClr val="bg1">
            <a:alpha val="90000"/>
          </a:schemeClr>
        </a:solidFill>
      </dgm:spPr>
      <dgm:t>
        <a:bodyPr/>
        <a:lstStyle/>
        <a:p>
          <a:pPr marL="0" lvl="0" indent="0" algn="ctr" defTabSz="711200">
            <a:lnSpc>
              <a:spcPct val="90000"/>
            </a:lnSpc>
            <a:spcBef>
              <a:spcPct val="0"/>
            </a:spcBef>
            <a:spcAft>
              <a:spcPct val="35000"/>
            </a:spcAft>
            <a:buNone/>
          </a:pPr>
          <a:r>
            <a:rPr lang="en-US" sz="1600" b="1" kern="1200" dirty="0">
              <a:solidFill>
                <a:schemeClr val="accent1">
                  <a:lumMod val="75000"/>
                </a:schemeClr>
              </a:solidFill>
              <a:latin typeface="Consolas"/>
              <a:ea typeface="+mn-ea"/>
              <a:cs typeface="+mn-cs"/>
            </a:rPr>
            <a:t>Made my own custom stop words specific to my dataset and filtered them too: “et al”, “university”, “assume”, “label”, “compute”…</a:t>
          </a:r>
        </a:p>
      </dgm:t>
    </dgm:pt>
    <dgm:pt modelId="{F8C31ED9-A2C0-4A09-A419-0AE9A44BB8DF}" type="parTrans" cxnId="{B522739A-4DEE-43CF-9357-A84EF1EEE7ED}">
      <dgm:prSet/>
      <dgm:spPr/>
      <dgm:t>
        <a:bodyPr/>
        <a:lstStyle/>
        <a:p>
          <a:endParaRPr lang="en-US"/>
        </a:p>
      </dgm:t>
    </dgm:pt>
    <dgm:pt modelId="{E373698D-1356-47A7-A591-B72BFE77C3D1}" type="sibTrans" cxnId="{B522739A-4DEE-43CF-9357-A84EF1EEE7ED}">
      <dgm:prSet/>
      <dgm:spPr/>
      <dgm:t>
        <a:bodyPr/>
        <a:lstStyle/>
        <a:p>
          <a:endParaRPr lang="en-US"/>
        </a:p>
      </dgm:t>
    </dgm:pt>
    <dgm:pt modelId="{EA587102-578B-46F3-8D9E-CEC48527A898}">
      <dgm:prSet phldrT="[Text]" custT="1"/>
      <dgm:spPr>
        <a:solidFill>
          <a:srgbClr val="C00000"/>
        </a:solidFill>
      </dgm:spPr>
      <dgm:t>
        <a:bodyPr/>
        <a:lstStyle/>
        <a:p>
          <a:r>
            <a:rPr lang="en-US" sz="2000" b="1" kern="1200" dirty="0">
              <a:solidFill>
                <a:srgbClr val="92D050"/>
              </a:solidFill>
              <a:latin typeface="Consolas"/>
              <a:ea typeface="+mn-ea"/>
              <a:cs typeface="+mn-cs"/>
            </a:rPr>
            <a:t>Lemmatization</a:t>
          </a:r>
        </a:p>
      </dgm:t>
    </dgm:pt>
    <dgm:pt modelId="{5B4D99EA-4A7D-4EFB-95FC-BCCF98693CA7}" type="parTrans" cxnId="{A7B8947C-EA6E-47DE-814B-A0994EFA8C28}">
      <dgm:prSet/>
      <dgm:spPr/>
      <dgm:t>
        <a:bodyPr/>
        <a:lstStyle/>
        <a:p>
          <a:endParaRPr lang="en-US"/>
        </a:p>
      </dgm:t>
    </dgm:pt>
    <dgm:pt modelId="{8D504E2C-8A70-4591-8ECD-4A886FADED33}" type="sibTrans" cxnId="{A7B8947C-EA6E-47DE-814B-A0994EFA8C28}">
      <dgm:prSet/>
      <dgm:spPr/>
      <dgm:t>
        <a:bodyPr/>
        <a:lstStyle/>
        <a:p>
          <a:endParaRPr lang="en-US"/>
        </a:p>
      </dgm:t>
    </dgm:pt>
    <dgm:pt modelId="{038F6A6A-232A-44A4-9628-ADFA8F068F81}">
      <dgm:prSet phldrT="[Text]" custT="1"/>
      <dgm:spPr>
        <a:solidFill>
          <a:schemeClr val="bg1">
            <a:alpha val="90000"/>
          </a:schemeClr>
        </a:solidFill>
      </dgm:spPr>
      <dgm:t>
        <a:bodyPr/>
        <a:lstStyle/>
        <a:p>
          <a:r>
            <a:rPr lang="en-US" sz="1400" b="1" kern="1200" dirty="0">
              <a:solidFill>
                <a:schemeClr val="accent1">
                  <a:lumMod val="75000"/>
                </a:schemeClr>
              </a:solidFill>
              <a:latin typeface="Consolas"/>
              <a:ea typeface="+mn-ea"/>
              <a:cs typeface="+mn-cs"/>
            </a:rPr>
            <a:t>Converted words back into their lemmas, or root forms: e.g.  “studying”, “studies”, and “studied” all become “study”</a:t>
          </a:r>
        </a:p>
      </dgm:t>
    </dgm:pt>
    <dgm:pt modelId="{403B4542-B2F8-496D-BBEA-3A684B1106F9}" type="parTrans" cxnId="{0DC50B81-769A-4AC7-8C73-8EF8D8334AA1}">
      <dgm:prSet/>
      <dgm:spPr/>
      <dgm:t>
        <a:bodyPr/>
        <a:lstStyle/>
        <a:p>
          <a:endParaRPr lang="en-US"/>
        </a:p>
      </dgm:t>
    </dgm:pt>
    <dgm:pt modelId="{ABE7D012-6867-48DA-AF76-FDB8ECBB944D}" type="sibTrans" cxnId="{0DC50B81-769A-4AC7-8C73-8EF8D8334AA1}">
      <dgm:prSet/>
      <dgm:spPr/>
      <dgm:t>
        <a:bodyPr/>
        <a:lstStyle/>
        <a:p>
          <a:endParaRPr lang="en-US"/>
        </a:p>
      </dgm:t>
    </dgm:pt>
    <dgm:pt modelId="{5CA89521-836B-470D-B51C-F8A4714D4EFF}">
      <dgm:prSet phldrT="[Text]" custT="1"/>
      <dgm:spPr>
        <a:solidFill>
          <a:srgbClr val="C00000"/>
        </a:solidFill>
      </dgm:spPr>
      <dgm:t>
        <a:bodyPr/>
        <a:lstStyle/>
        <a:p>
          <a:r>
            <a:rPr lang="en-US" sz="2000" b="1" kern="1200" dirty="0">
              <a:solidFill>
                <a:srgbClr val="92D050"/>
              </a:solidFill>
              <a:latin typeface="Consolas"/>
              <a:ea typeface="+mn-ea"/>
              <a:cs typeface="+mn-cs"/>
            </a:rPr>
            <a:t>Creating N-grams</a:t>
          </a:r>
        </a:p>
      </dgm:t>
    </dgm:pt>
    <dgm:pt modelId="{D7F37AAF-020D-463D-9735-A1336884A6AE}" type="parTrans" cxnId="{6D853954-67EB-442C-9F5A-866B9247A562}">
      <dgm:prSet/>
      <dgm:spPr/>
      <dgm:t>
        <a:bodyPr/>
        <a:lstStyle/>
        <a:p>
          <a:endParaRPr lang="en-US"/>
        </a:p>
      </dgm:t>
    </dgm:pt>
    <dgm:pt modelId="{C27250CA-FF59-4A03-8472-477331DB98EB}" type="sibTrans" cxnId="{6D853954-67EB-442C-9F5A-866B9247A562}">
      <dgm:prSet/>
      <dgm:spPr/>
      <dgm:t>
        <a:bodyPr/>
        <a:lstStyle/>
        <a:p>
          <a:endParaRPr lang="en-US"/>
        </a:p>
      </dgm:t>
    </dgm:pt>
    <dgm:pt modelId="{63746B76-9534-4F4F-B65B-B8A9AACC03F9}">
      <dgm:prSet phldrT="[Text]" custT="1"/>
      <dgm:spPr>
        <a:solidFill>
          <a:schemeClr val="bg1">
            <a:alpha val="90000"/>
          </a:schemeClr>
        </a:solidFill>
      </dgm:spPr>
      <dgm:t>
        <a:bodyPr/>
        <a:lstStyle/>
        <a:p>
          <a:r>
            <a:rPr lang="en-US" sz="1400" b="1" dirty="0">
              <a:solidFill>
                <a:schemeClr val="accent1">
                  <a:lumMod val="75000"/>
                </a:schemeClr>
              </a:solidFill>
              <a:latin typeface="+mj-lt"/>
            </a:rPr>
            <a:t>We would like our model to distinguish between individual words i.e. “machine” and “learning”, and those same words that create a different meaning when grouped together consecutively i.e. “machine learning</a:t>
          </a:r>
          <a:r>
            <a:rPr lang="en-US" sz="1400" b="1" dirty="0">
              <a:solidFill>
                <a:schemeClr val="accent1">
                  <a:lumMod val="75000"/>
                </a:schemeClr>
              </a:solidFill>
            </a:rPr>
            <a:t>”. This is called a bigram, and has a different semantic value than either of the words when used alone.  My model detects these n-grams based on the co-occurrence frequencies of the words and begins to treat them as a single word</a:t>
          </a:r>
        </a:p>
      </dgm:t>
    </dgm:pt>
    <dgm:pt modelId="{525F31A2-90BB-4E18-B1F5-10D38B8099D9}" type="parTrans" cxnId="{36634D94-C210-4DDC-A75A-FBCAAFC75039}">
      <dgm:prSet/>
      <dgm:spPr/>
      <dgm:t>
        <a:bodyPr/>
        <a:lstStyle/>
        <a:p>
          <a:endParaRPr lang="en-US"/>
        </a:p>
      </dgm:t>
    </dgm:pt>
    <dgm:pt modelId="{A9C1E709-4F9E-4AAB-BB7C-51A08921302E}" type="sibTrans" cxnId="{36634D94-C210-4DDC-A75A-FBCAAFC75039}">
      <dgm:prSet/>
      <dgm:spPr/>
      <dgm:t>
        <a:bodyPr/>
        <a:lstStyle/>
        <a:p>
          <a:endParaRPr lang="en-US"/>
        </a:p>
      </dgm:t>
    </dgm:pt>
    <dgm:pt modelId="{22D8E0AF-322E-4A8E-BC3C-6E9E9A51F58F}" type="pres">
      <dgm:prSet presAssocID="{C53CC6D8-DEFC-45FD-8207-E1ECCC27EA85}" presName="Name0" presStyleCnt="0">
        <dgm:presLayoutVars>
          <dgm:dir/>
          <dgm:animLvl val="lvl"/>
          <dgm:resizeHandles val="exact"/>
        </dgm:presLayoutVars>
      </dgm:prSet>
      <dgm:spPr/>
    </dgm:pt>
    <dgm:pt modelId="{B1443ED3-5E34-456D-8CD9-88B600EDA95F}" type="pres">
      <dgm:prSet presAssocID="{516A4DDC-76BD-494E-B503-625555CCBC4A}" presName="vertFlow" presStyleCnt="0"/>
      <dgm:spPr/>
    </dgm:pt>
    <dgm:pt modelId="{9BBCF6CE-E750-48B6-B333-305BBB100737}" type="pres">
      <dgm:prSet presAssocID="{516A4DDC-76BD-494E-B503-625555CCBC4A}" presName="header" presStyleLbl="node1" presStyleIdx="0" presStyleCnt="4" custScaleX="126404" custScaleY="145494" custLinFactY="-25971" custLinFactNeighborX="-2513" custLinFactNeighborY="-100000"/>
      <dgm:spPr/>
    </dgm:pt>
    <dgm:pt modelId="{1B1F80F4-E9A5-4A99-A630-6548067B7CB5}" type="pres">
      <dgm:prSet presAssocID="{995C4470-49EF-4BD9-B00A-AD612181AB58}" presName="parTrans" presStyleLbl="sibTrans2D1" presStyleIdx="0" presStyleCnt="6" custFlipVert="0" custFlipHor="1" custScaleX="24658" custScaleY="61416" custLinFactX="2700000" custLinFactY="3200000" custLinFactNeighborX="2723256" custLinFactNeighborY="3246446"/>
      <dgm:spPr/>
    </dgm:pt>
    <dgm:pt modelId="{85447532-8740-4202-B6A5-AE63748B9291}" type="pres">
      <dgm:prSet presAssocID="{CD410504-9F7F-47AE-B46E-CE985680360F}" presName="child" presStyleLbl="alignAccFollowNode1" presStyleIdx="0" presStyleCnt="6" custScaleX="134232" custScaleY="394441" custLinFactY="11156" custLinFactNeighborX="-1738" custLinFactNeighborY="100000">
        <dgm:presLayoutVars>
          <dgm:chMax val="0"/>
          <dgm:bulletEnabled val="1"/>
        </dgm:presLayoutVars>
      </dgm:prSet>
      <dgm:spPr/>
    </dgm:pt>
    <dgm:pt modelId="{7CAEA63C-96B5-40D4-900F-409598FDB0C1}" type="pres">
      <dgm:prSet presAssocID="{2B847D36-6E88-4DD3-AABD-579C99426233}" presName="sibTrans" presStyleLbl="sibTrans2D1" presStyleIdx="1" presStyleCnt="6" custScaleY="495735"/>
      <dgm:spPr/>
    </dgm:pt>
    <dgm:pt modelId="{459BBFF8-CE50-41AE-9B5E-F6026BBE4F45}" type="pres">
      <dgm:prSet presAssocID="{C4FF5CFA-9CEF-4C34-984A-CC28F232798F}" presName="child" presStyleLbl="alignAccFollowNode1" presStyleIdx="1" presStyleCnt="6" custScaleX="146648" custScaleY="596927" custLinFactY="172174" custLinFactNeighborX="-215" custLinFactNeighborY="200000">
        <dgm:presLayoutVars>
          <dgm:chMax val="0"/>
          <dgm:bulletEnabled val="1"/>
        </dgm:presLayoutVars>
      </dgm:prSet>
      <dgm:spPr/>
    </dgm:pt>
    <dgm:pt modelId="{8F2F3A22-7A2A-4EE4-9C5B-70F6E89B9064}" type="pres">
      <dgm:prSet presAssocID="{516A4DDC-76BD-494E-B503-625555CCBC4A}" presName="hSp" presStyleCnt="0"/>
      <dgm:spPr/>
    </dgm:pt>
    <dgm:pt modelId="{734C3A16-72FA-42CA-BF15-F44513245016}" type="pres">
      <dgm:prSet presAssocID="{41E3B52E-71B8-4BD0-B1ED-D051FFB12506}" presName="vertFlow" presStyleCnt="0"/>
      <dgm:spPr/>
    </dgm:pt>
    <dgm:pt modelId="{09ADE9CE-20B7-4A4E-BED6-D56E4ED1D855}" type="pres">
      <dgm:prSet presAssocID="{41E3B52E-71B8-4BD0-B1ED-D051FFB12506}" presName="header" presStyleLbl="node1" presStyleIdx="1" presStyleCnt="4" custScaleX="146570" custScaleY="152875" custLinFactY="-52602" custLinFactNeighborX="-7741" custLinFactNeighborY="-100000"/>
      <dgm:spPr/>
    </dgm:pt>
    <dgm:pt modelId="{C8CE6287-76AA-46C4-B478-0F9183DE6118}" type="pres">
      <dgm:prSet presAssocID="{F342D04F-4D11-41CC-AB66-36041A902B44}" presName="parTrans" presStyleLbl="sibTrans2D1" presStyleIdx="2" presStyleCnt="6" custScaleX="180191" custScaleY="373070" custLinFactX="-630918" custLinFactNeighborX="-700000" custLinFactNeighborY="-27344"/>
      <dgm:spPr/>
    </dgm:pt>
    <dgm:pt modelId="{F7AA6D3E-BCE0-4C06-B101-080DA85DCB01}" type="pres">
      <dgm:prSet presAssocID="{5CBEC7DD-A25D-4956-9A65-6EA385F6FCB5}" presName="child" presStyleLbl="alignAccFollowNode1" presStyleIdx="2" presStyleCnt="6" custScaleX="147465" custScaleY="519571" custLinFactY="10749" custLinFactNeighborX="-8019" custLinFactNeighborY="100000">
        <dgm:presLayoutVars>
          <dgm:chMax val="0"/>
          <dgm:bulletEnabled val="1"/>
        </dgm:presLayoutVars>
      </dgm:prSet>
      <dgm:spPr/>
    </dgm:pt>
    <dgm:pt modelId="{DDA5CBC7-AA05-481A-A03A-3964C1BBBB5A}" type="pres">
      <dgm:prSet presAssocID="{BD0F67B1-39E4-45ED-9534-FB8F89E8EEF6}" presName="sibTrans" presStyleLbl="sibTrans2D1" presStyleIdx="3" presStyleCnt="6" custAng="264685" custFlipVert="0" custScaleX="122327" custScaleY="506479" custLinFactNeighborX="-20970" custLinFactNeighborY="17829"/>
      <dgm:spPr/>
    </dgm:pt>
    <dgm:pt modelId="{73DBFA1A-3823-4209-9CD6-DBDD456F39FB}" type="pres">
      <dgm:prSet presAssocID="{33BF0E2A-2B00-40A5-832E-FC800DCA5982}" presName="child" presStyleLbl="alignAccFollowNode1" presStyleIdx="3" presStyleCnt="6" custScaleX="161899" custScaleY="492605" custLinFactY="45172" custLinFactNeighborX="-7158" custLinFactNeighborY="100000">
        <dgm:presLayoutVars>
          <dgm:chMax val="0"/>
          <dgm:bulletEnabled val="1"/>
        </dgm:presLayoutVars>
      </dgm:prSet>
      <dgm:spPr/>
    </dgm:pt>
    <dgm:pt modelId="{D5E79C7E-BA4F-41B5-AEAD-7D11CABDB66C}" type="pres">
      <dgm:prSet presAssocID="{41E3B52E-71B8-4BD0-B1ED-D051FFB12506}" presName="hSp" presStyleCnt="0"/>
      <dgm:spPr/>
    </dgm:pt>
    <dgm:pt modelId="{96EC6E5F-616C-4A0E-8B47-23C2DB360B15}" type="pres">
      <dgm:prSet presAssocID="{EA587102-578B-46F3-8D9E-CEC48527A898}" presName="vertFlow" presStyleCnt="0"/>
      <dgm:spPr/>
    </dgm:pt>
    <dgm:pt modelId="{67971461-EE07-4B5E-A0C3-A166C6559682}" type="pres">
      <dgm:prSet presAssocID="{EA587102-578B-46F3-8D9E-CEC48527A898}" presName="header" presStyleLbl="node1" presStyleIdx="2" presStyleCnt="4" custScaleX="141600" custScaleY="173011" custLinFactY="-37830" custLinFactNeighborX="-2285" custLinFactNeighborY="-100000"/>
      <dgm:spPr/>
    </dgm:pt>
    <dgm:pt modelId="{BF9CEF10-4726-4D20-AC2F-85DE706D0D00}" type="pres">
      <dgm:prSet presAssocID="{403B4542-B2F8-496D-BBEA-3A684B1106F9}" presName="parTrans" presStyleLbl="sibTrans2D1" presStyleIdx="4" presStyleCnt="6" custScaleX="246976" custScaleY="398077"/>
      <dgm:spPr/>
    </dgm:pt>
    <dgm:pt modelId="{C1386769-D313-4B62-9BE9-A84DD636105E}" type="pres">
      <dgm:prSet presAssocID="{038F6A6A-232A-44A4-9628-ADFA8F068F81}" presName="child" presStyleLbl="alignAccFollowNode1" presStyleIdx="4" presStyleCnt="6" custScaleX="133049" custScaleY="430684" custLinFactY="6644" custLinFactNeighborX="-4961" custLinFactNeighborY="100000">
        <dgm:presLayoutVars>
          <dgm:chMax val="0"/>
          <dgm:bulletEnabled val="1"/>
        </dgm:presLayoutVars>
      </dgm:prSet>
      <dgm:spPr/>
    </dgm:pt>
    <dgm:pt modelId="{AEFF52EA-2D4D-4AD3-9F53-6B25191BD163}" type="pres">
      <dgm:prSet presAssocID="{EA587102-578B-46F3-8D9E-CEC48527A898}" presName="hSp" presStyleCnt="0"/>
      <dgm:spPr/>
    </dgm:pt>
    <dgm:pt modelId="{C057A87B-CF77-43C5-95EA-FF69715D34A3}" type="pres">
      <dgm:prSet presAssocID="{5CA89521-836B-470D-B51C-F8A4714D4EFF}" presName="vertFlow" presStyleCnt="0"/>
      <dgm:spPr/>
    </dgm:pt>
    <dgm:pt modelId="{DA50ACFD-2722-4D29-B376-5CF3C8F3EB41}" type="pres">
      <dgm:prSet presAssocID="{5CA89521-836B-470D-B51C-F8A4714D4EFF}" presName="header" presStyleLbl="node1" presStyleIdx="3" presStyleCnt="4" custScaleY="183405" custLinFactY="-46646" custLinFactNeighborX="-1433" custLinFactNeighborY="-100000"/>
      <dgm:spPr/>
    </dgm:pt>
    <dgm:pt modelId="{E31C91BC-3A8F-4AC7-8DBF-330AFF31351C}" type="pres">
      <dgm:prSet presAssocID="{525F31A2-90BB-4E18-B1F5-10D38B8099D9}" presName="parTrans" presStyleLbl="sibTrans2D1" presStyleIdx="5" presStyleCnt="6" custScaleX="175848" custScaleY="364510"/>
      <dgm:spPr/>
    </dgm:pt>
    <dgm:pt modelId="{AC28A259-E8AB-491C-9FF1-41516FA5BC71}" type="pres">
      <dgm:prSet presAssocID="{63746B76-9534-4F4F-B65B-B8A9AACC03F9}" presName="child" presStyleLbl="alignAccFollowNode1" presStyleIdx="5" presStyleCnt="6" custScaleX="143749" custScaleY="867035" custLinFactY="50352" custLinFactNeighborX="-4846" custLinFactNeighborY="100000">
        <dgm:presLayoutVars>
          <dgm:chMax val="0"/>
          <dgm:bulletEnabled val="1"/>
        </dgm:presLayoutVars>
      </dgm:prSet>
      <dgm:spPr/>
    </dgm:pt>
  </dgm:ptLst>
  <dgm:cxnLst>
    <dgm:cxn modelId="{F0586601-9ACD-4FBD-BD5A-48D73FF14301}" type="presOf" srcId="{516A4DDC-76BD-494E-B503-625555CCBC4A}" destId="{9BBCF6CE-E750-48B6-B333-305BBB100737}" srcOrd="0" destOrd="0" presId="urn:microsoft.com/office/officeart/2005/8/layout/lProcess1"/>
    <dgm:cxn modelId="{25B66A08-E57F-429F-A076-5691EC284D95}" type="presOf" srcId="{33BF0E2A-2B00-40A5-832E-FC800DCA5982}" destId="{73DBFA1A-3823-4209-9CD6-DBDD456F39FB}" srcOrd="0" destOrd="0" presId="urn:microsoft.com/office/officeart/2005/8/layout/lProcess1"/>
    <dgm:cxn modelId="{3EF97A2F-4200-46E4-86EB-19980AD436FE}" type="presOf" srcId="{CD410504-9F7F-47AE-B46E-CE985680360F}" destId="{85447532-8740-4202-B6A5-AE63748B9291}" srcOrd="0" destOrd="0" presId="urn:microsoft.com/office/officeart/2005/8/layout/lProcess1"/>
    <dgm:cxn modelId="{CAEA814D-FE9C-4BD3-8623-87D2E421CDED}" type="presOf" srcId="{525F31A2-90BB-4E18-B1F5-10D38B8099D9}" destId="{E31C91BC-3A8F-4AC7-8DBF-330AFF31351C}" srcOrd="0" destOrd="0" presId="urn:microsoft.com/office/officeart/2005/8/layout/lProcess1"/>
    <dgm:cxn modelId="{6B045370-B4FF-427A-9929-461476AAE193}" srcId="{516A4DDC-76BD-494E-B503-625555CCBC4A}" destId="{CD410504-9F7F-47AE-B46E-CE985680360F}" srcOrd="0" destOrd="0" parTransId="{995C4470-49EF-4BD9-B00A-AD612181AB58}" sibTransId="{2B847D36-6E88-4DD3-AABD-579C99426233}"/>
    <dgm:cxn modelId="{0F0D3551-AF94-422C-87FE-80E4E27CB025}" srcId="{C53CC6D8-DEFC-45FD-8207-E1ECCC27EA85}" destId="{41E3B52E-71B8-4BD0-B1ED-D051FFB12506}" srcOrd="1" destOrd="0" parTransId="{DA206B73-34B1-48E4-A513-9978853BF217}" sibTransId="{2436D701-8B79-4C2B-92A4-52BC1BA24775}"/>
    <dgm:cxn modelId="{73058351-9FAC-4F4F-A5FB-FC365EDF9D02}" type="presOf" srcId="{C53CC6D8-DEFC-45FD-8207-E1ECCC27EA85}" destId="{22D8E0AF-322E-4A8E-BC3C-6E9E9A51F58F}" srcOrd="0" destOrd="0" presId="urn:microsoft.com/office/officeart/2005/8/layout/lProcess1"/>
    <dgm:cxn modelId="{6D853954-67EB-442C-9F5A-866B9247A562}" srcId="{C53CC6D8-DEFC-45FD-8207-E1ECCC27EA85}" destId="{5CA89521-836B-470D-B51C-F8A4714D4EFF}" srcOrd="3" destOrd="0" parTransId="{D7F37AAF-020D-463D-9735-A1336884A6AE}" sibTransId="{C27250CA-FF59-4A03-8472-477331DB98EB}"/>
    <dgm:cxn modelId="{D2430375-0F29-4591-AAE4-CB3B30C4B793}" type="presOf" srcId="{EA587102-578B-46F3-8D9E-CEC48527A898}" destId="{67971461-EE07-4B5E-A0C3-A166C6559682}" srcOrd="0" destOrd="0" presId="urn:microsoft.com/office/officeart/2005/8/layout/lProcess1"/>
    <dgm:cxn modelId="{7B595755-BE81-46A0-903D-004D1EF6EE33}" srcId="{C53CC6D8-DEFC-45FD-8207-E1ECCC27EA85}" destId="{516A4DDC-76BD-494E-B503-625555CCBC4A}" srcOrd="0" destOrd="0" parTransId="{133DE2D2-6278-469E-8A80-F71EA996A07A}" sibTransId="{AE4D7DCA-0B66-4207-B896-C721B2CB4C13}"/>
    <dgm:cxn modelId="{A7B8947C-EA6E-47DE-814B-A0994EFA8C28}" srcId="{C53CC6D8-DEFC-45FD-8207-E1ECCC27EA85}" destId="{EA587102-578B-46F3-8D9E-CEC48527A898}" srcOrd="2" destOrd="0" parTransId="{5B4D99EA-4A7D-4EFB-95FC-BCCF98693CA7}" sibTransId="{8D504E2C-8A70-4591-8ECD-4A886FADED33}"/>
    <dgm:cxn modelId="{E26EF37D-CA6A-40E6-84D5-4EA9B936B567}" type="presOf" srcId="{5CA89521-836B-470D-B51C-F8A4714D4EFF}" destId="{DA50ACFD-2722-4D29-B376-5CF3C8F3EB41}" srcOrd="0" destOrd="0" presId="urn:microsoft.com/office/officeart/2005/8/layout/lProcess1"/>
    <dgm:cxn modelId="{0DC50B81-769A-4AC7-8C73-8EF8D8334AA1}" srcId="{EA587102-578B-46F3-8D9E-CEC48527A898}" destId="{038F6A6A-232A-44A4-9628-ADFA8F068F81}" srcOrd="0" destOrd="0" parTransId="{403B4542-B2F8-496D-BBEA-3A684B1106F9}" sibTransId="{ABE7D012-6867-48DA-AF76-FDB8ECBB944D}"/>
    <dgm:cxn modelId="{0687A885-2354-4E9E-B313-4269283F0057}" srcId="{41E3B52E-71B8-4BD0-B1ED-D051FFB12506}" destId="{5CBEC7DD-A25D-4956-9A65-6EA385F6FCB5}" srcOrd="0" destOrd="0" parTransId="{F342D04F-4D11-41CC-AB66-36041A902B44}" sibTransId="{BD0F67B1-39E4-45ED-9534-FB8F89E8EEF6}"/>
    <dgm:cxn modelId="{20E91086-4757-4CF3-9C35-102C5A4D0079}" type="presOf" srcId="{403B4542-B2F8-496D-BBEA-3A684B1106F9}" destId="{BF9CEF10-4726-4D20-AC2F-85DE706D0D00}" srcOrd="0" destOrd="0" presId="urn:microsoft.com/office/officeart/2005/8/layout/lProcess1"/>
    <dgm:cxn modelId="{9C706988-580C-4829-94E8-BE4491FF0228}" type="presOf" srcId="{995C4470-49EF-4BD9-B00A-AD612181AB58}" destId="{1B1F80F4-E9A5-4A99-A630-6548067B7CB5}" srcOrd="0" destOrd="0" presId="urn:microsoft.com/office/officeart/2005/8/layout/lProcess1"/>
    <dgm:cxn modelId="{F6742589-989F-4466-ABD8-B9A53946EFA3}" type="presOf" srcId="{038F6A6A-232A-44A4-9628-ADFA8F068F81}" destId="{C1386769-D313-4B62-9BE9-A84DD636105E}" srcOrd="0" destOrd="0" presId="urn:microsoft.com/office/officeart/2005/8/layout/lProcess1"/>
    <dgm:cxn modelId="{5F55A28B-96EB-4565-9919-9E4BDE07F610}" type="presOf" srcId="{F342D04F-4D11-41CC-AB66-36041A902B44}" destId="{C8CE6287-76AA-46C4-B478-0F9183DE6118}" srcOrd="0" destOrd="0" presId="urn:microsoft.com/office/officeart/2005/8/layout/lProcess1"/>
    <dgm:cxn modelId="{36634D94-C210-4DDC-A75A-FBCAAFC75039}" srcId="{5CA89521-836B-470D-B51C-F8A4714D4EFF}" destId="{63746B76-9534-4F4F-B65B-B8A9AACC03F9}" srcOrd="0" destOrd="0" parTransId="{525F31A2-90BB-4E18-B1F5-10D38B8099D9}" sibTransId="{A9C1E709-4F9E-4AAB-BB7C-51A08921302E}"/>
    <dgm:cxn modelId="{AC32EC95-E874-4C4E-AF61-58E99EE59A51}" type="presOf" srcId="{C4FF5CFA-9CEF-4C34-984A-CC28F232798F}" destId="{459BBFF8-CE50-41AE-9B5E-F6026BBE4F45}" srcOrd="0" destOrd="0" presId="urn:microsoft.com/office/officeart/2005/8/layout/lProcess1"/>
    <dgm:cxn modelId="{B522739A-4DEE-43CF-9357-A84EF1EEE7ED}" srcId="{41E3B52E-71B8-4BD0-B1ED-D051FFB12506}" destId="{33BF0E2A-2B00-40A5-832E-FC800DCA5982}" srcOrd="1" destOrd="0" parTransId="{F8C31ED9-A2C0-4A09-A419-0AE9A44BB8DF}" sibTransId="{E373698D-1356-47A7-A591-B72BFE77C3D1}"/>
    <dgm:cxn modelId="{AEAE8CB6-1B26-4996-A549-ADEFF4BF9B7B}" type="presOf" srcId="{41E3B52E-71B8-4BD0-B1ED-D051FFB12506}" destId="{09ADE9CE-20B7-4A4E-BED6-D56E4ED1D855}" srcOrd="0" destOrd="0" presId="urn:microsoft.com/office/officeart/2005/8/layout/lProcess1"/>
    <dgm:cxn modelId="{541426C5-B997-49AC-A1CD-ABBC86A85301}" type="presOf" srcId="{BD0F67B1-39E4-45ED-9534-FB8F89E8EEF6}" destId="{DDA5CBC7-AA05-481A-A03A-3964C1BBBB5A}" srcOrd="0" destOrd="0" presId="urn:microsoft.com/office/officeart/2005/8/layout/lProcess1"/>
    <dgm:cxn modelId="{710659EC-6706-425F-81BB-5F1E070F7D4D}" srcId="{516A4DDC-76BD-494E-B503-625555CCBC4A}" destId="{C4FF5CFA-9CEF-4C34-984A-CC28F232798F}" srcOrd="1" destOrd="0" parTransId="{92813948-C227-4EB2-8530-43003E3CB375}" sibTransId="{B551F8FA-E415-4EE1-BA68-D13E7D2E980B}"/>
    <dgm:cxn modelId="{0FF6D2F7-E787-4B57-911C-090AA0CBD9AA}" type="presOf" srcId="{63746B76-9534-4F4F-B65B-B8A9AACC03F9}" destId="{AC28A259-E8AB-491C-9FF1-41516FA5BC71}" srcOrd="0" destOrd="0" presId="urn:microsoft.com/office/officeart/2005/8/layout/lProcess1"/>
    <dgm:cxn modelId="{70C18AF9-2F24-4A50-9785-941DE7FE4B31}" type="presOf" srcId="{2B847D36-6E88-4DD3-AABD-579C99426233}" destId="{7CAEA63C-96B5-40D4-900F-409598FDB0C1}" srcOrd="0" destOrd="0" presId="urn:microsoft.com/office/officeart/2005/8/layout/lProcess1"/>
    <dgm:cxn modelId="{40E743FD-4072-4389-94B0-B65E89259C6B}" type="presOf" srcId="{5CBEC7DD-A25D-4956-9A65-6EA385F6FCB5}" destId="{F7AA6D3E-BCE0-4C06-B101-080DA85DCB01}" srcOrd="0" destOrd="0" presId="urn:microsoft.com/office/officeart/2005/8/layout/lProcess1"/>
    <dgm:cxn modelId="{CC00200B-5AB6-421D-A39D-C942C3354FE4}" type="presParOf" srcId="{22D8E0AF-322E-4A8E-BC3C-6E9E9A51F58F}" destId="{B1443ED3-5E34-456D-8CD9-88B600EDA95F}" srcOrd="0" destOrd="0" presId="urn:microsoft.com/office/officeart/2005/8/layout/lProcess1"/>
    <dgm:cxn modelId="{D33AA10B-4ED8-4BB1-9C64-4F52A35D7099}" type="presParOf" srcId="{B1443ED3-5E34-456D-8CD9-88B600EDA95F}" destId="{9BBCF6CE-E750-48B6-B333-305BBB100737}" srcOrd="0" destOrd="0" presId="urn:microsoft.com/office/officeart/2005/8/layout/lProcess1"/>
    <dgm:cxn modelId="{9E37487A-7185-4A70-9AC4-9659B92F531E}" type="presParOf" srcId="{B1443ED3-5E34-456D-8CD9-88B600EDA95F}" destId="{1B1F80F4-E9A5-4A99-A630-6548067B7CB5}" srcOrd="1" destOrd="0" presId="urn:microsoft.com/office/officeart/2005/8/layout/lProcess1"/>
    <dgm:cxn modelId="{EC43FCD1-27D8-440E-8BDB-DEE2E8BB6D6F}" type="presParOf" srcId="{B1443ED3-5E34-456D-8CD9-88B600EDA95F}" destId="{85447532-8740-4202-B6A5-AE63748B9291}" srcOrd="2" destOrd="0" presId="urn:microsoft.com/office/officeart/2005/8/layout/lProcess1"/>
    <dgm:cxn modelId="{D24904BE-0B60-4FE2-92F3-00D00DBA80D1}" type="presParOf" srcId="{B1443ED3-5E34-456D-8CD9-88B600EDA95F}" destId="{7CAEA63C-96B5-40D4-900F-409598FDB0C1}" srcOrd="3" destOrd="0" presId="urn:microsoft.com/office/officeart/2005/8/layout/lProcess1"/>
    <dgm:cxn modelId="{A41D2E3D-00B4-4319-9EE2-BB46636841C7}" type="presParOf" srcId="{B1443ED3-5E34-456D-8CD9-88B600EDA95F}" destId="{459BBFF8-CE50-41AE-9B5E-F6026BBE4F45}" srcOrd="4" destOrd="0" presId="urn:microsoft.com/office/officeart/2005/8/layout/lProcess1"/>
    <dgm:cxn modelId="{C3EBA94B-E35F-4A89-987B-27047E6BDC25}" type="presParOf" srcId="{22D8E0AF-322E-4A8E-BC3C-6E9E9A51F58F}" destId="{8F2F3A22-7A2A-4EE4-9C5B-70F6E89B9064}" srcOrd="1" destOrd="0" presId="urn:microsoft.com/office/officeart/2005/8/layout/lProcess1"/>
    <dgm:cxn modelId="{73811368-B194-4A24-AD33-D7682C703338}" type="presParOf" srcId="{22D8E0AF-322E-4A8E-BC3C-6E9E9A51F58F}" destId="{734C3A16-72FA-42CA-BF15-F44513245016}" srcOrd="2" destOrd="0" presId="urn:microsoft.com/office/officeart/2005/8/layout/lProcess1"/>
    <dgm:cxn modelId="{CF11DF29-864F-46B6-AAB3-A5037CF8A0AD}" type="presParOf" srcId="{734C3A16-72FA-42CA-BF15-F44513245016}" destId="{09ADE9CE-20B7-4A4E-BED6-D56E4ED1D855}" srcOrd="0" destOrd="0" presId="urn:microsoft.com/office/officeart/2005/8/layout/lProcess1"/>
    <dgm:cxn modelId="{45BFDF97-7485-4BD3-9636-A42CF9DED933}" type="presParOf" srcId="{734C3A16-72FA-42CA-BF15-F44513245016}" destId="{C8CE6287-76AA-46C4-B478-0F9183DE6118}" srcOrd="1" destOrd="0" presId="urn:microsoft.com/office/officeart/2005/8/layout/lProcess1"/>
    <dgm:cxn modelId="{96337C59-FBC5-4280-848F-E1ABE955629C}" type="presParOf" srcId="{734C3A16-72FA-42CA-BF15-F44513245016}" destId="{F7AA6D3E-BCE0-4C06-B101-080DA85DCB01}" srcOrd="2" destOrd="0" presId="urn:microsoft.com/office/officeart/2005/8/layout/lProcess1"/>
    <dgm:cxn modelId="{02D7F229-EA09-4CF1-8A9A-9A5AAE90046C}" type="presParOf" srcId="{734C3A16-72FA-42CA-BF15-F44513245016}" destId="{DDA5CBC7-AA05-481A-A03A-3964C1BBBB5A}" srcOrd="3" destOrd="0" presId="urn:microsoft.com/office/officeart/2005/8/layout/lProcess1"/>
    <dgm:cxn modelId="{354586AA-7CE8-4586-9E66-2D688CB72C44}" type="presParOf" srcId="{734C3A16-72FA-42CA-BF15-F44513245016}" destId="{73DBFA1A-3823-4209-9CD6-DBDD456F39FB}" srcOrd="4" destOrd="0" presId="urn:microsoft.com/office/officeart/2005/8/layout/lProcess1"/>
    <dgm:cxn modelId="{45D49A7A-3664-4AB2-B3A5-3D21008896A6}" type="presParOf" srcId="{22D8E0AF-322E-4A8E-BC3C-6E9E9A51F58F}" destId="{D5E79C7E-BA4F-41B5-AEAD-7D11CABDB66C}" srcOrd="3" destOrd="0" presId="urn:microsoft.com/office/officeart/2005/8/layout/lProcess1"/>
    <dgm:cxn modelId="{42D72CBF-2A51-4316-9C5E-92655A902468}" type="presParOf" srcId="{22D8E0AF-322E-4A8E-BC3C-6E9E9A51F58F}" destId="{96EC6E5F-616C-4A0E-8B47-23C2DB360B15}" srcOrd="4" destOrd="0" presId="urn:microsoft.com/office/officeart/2005/8/layout/lProcess1"/>
    <dgm:cxn modelId="{2EBB2F01-0952-416C-8D61-9CBBA685F51F}" type="presParOf" srcId="{96EC6E5F-616C-4A0E-8B47-23C2DB360B15}" destId="{67971461-EE07-4B5E-A0C3-A166C6559682}" srcOrd="0" destOrd="0" presId="urn:microsoft.com/office/officeart/2005/8/layout/lProcess1"/>
    <dgm:cxn modelId="{164E6B8A-ACC8-4A59-8C34-C15E679A8503}" type="presParOf" srcId="{96EC6E5F-616C-4A0E-8B47-23C2DB360B15}" destId="{BF9CEF10-4726-4D20-AC2F-85DE706D0D00}" srcOrd="1" destOrd="0" presId="urn:microsoft.com/office/officeart/2005/8/layout/lProcess1"/>
    <dgm:cxn modelId="{E7DA4B73-0D72-4516-ADC6-ED952C9FE81E}" type="presParOf" srcId="{96EC6E5F-616C-4A0E-8B47-23C2DB360B15}" destId="{C1386769-D313-4B62-9BE9-A84DD636105E}" srcOrd="2" destOrd="0" presId="urn:microsoft.com/office/officeart/2005/8/layout/lProcess1"/>
    <dgm:cxn modelId="{0928E017-990D-49BC-A3BB-E762A7BB9C64}" type="presParOf" srcId="{22D8E0AF-322E-4A8E-BC3C-6E9E9A51F58F}" destId="{AEFF52EA-2D4D-4AD3-9F53-6B25191BD163}" srcOrd="5" destOrd="0" presId="urn:microsoft.com/office/officeart/2005/8/layout/lProcess1"/>
    <dgm:cxn modelId="{60AF69CC-E2C4-42C6-A765-A2C5CFC4AEC2}" type="presParOf" srcId="{22D8E0AF-322E-4A8E-BC3C-6E9E9A51F58F}" destId="{C057A87B-CF77-43C5-95EA-FF69715D34A3}" srcOrd="6" destOrd="0" presId="urn:microsoft.com/office/officeart/2005/8/layout/lProcess1"/>
    <dgm:cxn modelId="{3D5AEDB5-C877-49C4-8CE7-CBF70D35C8CE}" type="presParOf" srcId="{C057A87B-CF77-43C5-95EA-FF69715D34A3}" destId="{DA50ACFD-2722-4D29-B376-5CF3C8F3EB41}" srcOrd="0" destOrd="0" presId="urn:microsoft.com/office/officeart/2005/8/layout/lProcess1"/>
    <dgm:cxn modelId="{E452C909-B0C8-4180-B558-4C1214228CD0}" type="presParOf" srcId="{C057A87B-CF77-43C5-95EA-FF69715D34A3}" destId="{E31C91BC-3A8F-4AC7-8DBF-330AFF31351C}" srcOrd="1" destOrd="0" presId="urn:microsoft.com/office/officeart/2005/8/layout/lProcess1"/>
    <dgm:cxn modelId="{0E7938F4-0647-4FB9-90EA-66B6E55CAC2A}" type="presParOf" srcId="{C057A87B-CF77-43C5-95EA-FF69715D34A3}" destId="{AC28A259-E8AB-491C-9FF1-41516FA5BC71}" srcOrd="2" destOrd="0" presId="urn:microsoft.com/office/officeart/2005/8/layout/l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BBCF6CE-E750-48B6-B333-305BBB100737}">
      <dsp:nvSpPr>
        <dsp:cNvPr id="0" name=""/>
        <dsp:cNvSpPr/>
      </dsp:nvSpPr>
      <dsp:spPr>
        <a:xfrm>
          <a:off x="129620" y="0"/>
          <a:ext cx="2150829" cy="618913"/>
        </a:xfrm>
        <a:prstGeom prst="roundRect">
          <a:avLst>
            <a:gd name="adj" fmla="val 10000"/>
          </a:avLst>
        </a:prstGeom>
        <a:solidFill>
          <a:srgbClr val="C00000"/>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b="1" kern="1200" dirty="0">
              <a:solidFill>
                <a:schemeClr val="accent1"/>
              </a:solidFill>
              <a:latin typeface="+mj-lt"/>
              <a:ea typeface="+mj-ea"/>
              <a:cs typeface="+mj-cs"/>
            </a:rPr>
            <a:t>Token</a:t>
          </a:r>
          <a:r>
            <a:rPr lang="en-US" sz="2000" b="1" kern="1200" dirty="0">
              <a:solidFill>
                <a:srgbClr val="92D050"/>
              </a:solidFill>
              <a:latin typeface="Consolas"/>
              <a:ea typeface="+mn-ea"/>
              <a:cs typeface="+mn-cs"/>
            </a:rPr>
            <a:t>izat</a:t>
          </a:r>
          <a:r>
            <a:rPr lang="en-US" sz="2000" b="1" kern="1200" dirty="0">
              <a:solidFill>
                <a:schemeClr val="accent1"/>
              </a:solidFill>
              <a:latin typeface="+mj-lt"/>
              <a:ea typeface="+mj-ea"/>
              <a:cs typeface="+mj-cs"/>
            </a:rPr>
            <a:t>ion</a:t>
          </a:r>
        </a:p>
      </dsp:txBody>
      <dsp:txXfrm>
        <a:off x="147747" y="18127"/>
        <a:ext cx="2114575" cy="582659"/>
      </dsp:txXfrm>
    </dsp:sp>
    <dsp:sp modelId="{1B1F80F4-E9A5-4A99-A630-6548067B7CB5}">
      <dsp:nvSpPr>
        <dsp:cNvPr id="0" name=""/>
        <dsp:cNvSpPr/>
      </dsp:nvSpPr>
      <dsp:spPr>
        <a:xfrm rot="16228924" flipH="1">
          <a:off x="10794576" y="5604423"/>
          <a:ext cx="51647" cy="45719"/>
        </a:xfrm>
        <a:prstGeom prst="rightArrow">
          <a:avLst>
            <a:gd name="adj1" fmla="val 667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85447532-8740-4202-B6A5-AE63748B9291}">
      <dsp:nvSpPr>
        <dsp:cNvPr id="0" name=""/>
        <dsp:cNvSpPr/>
      </dsp:nvSpPr>
      <dsp:spPr>
        <a:xfrm>
          <a:off x="76208" y="1037810"/>
          <a:ext cx="2284027" cy="1677904"/>
        </a:xfrm>
        <a:prstGeom prst="roundRect">
          <a:avLst>
            <a:gd name="adj" fmla="val 10000"/>
          </a:avLst>
        </a:prstGeom>
        <a:solidFill>
          <a:schemeClr val="bg1">
            <a:alpha val="90000"/>
          </a:schemeClr>
        </a:solidFill>
        <a:ln w="6350" cap="flat" cmpd="sng" algn="ctr">
          <a:solidFill>
            <a:schemeClr val="accent1">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l" defTabSz="914400" rtl="0" eaLnBrk="1" latinLnBrk="0" hangingPunct="1">
            <a:lnSpc>
              <a:spcPct val="90000"/>
            </a:lnSpc>
            <a:spcBef>
              <a:spcPct val="0"/>
            </a:spcBef>
            <a:spcAft>
              <a:spcPct val="35000"/>
            </a:spcAft>
            <a:buClr>
              <a:schemeClr val="accent1"/>
            </a:buClr>
            <a:buFont typeface="Arial" pitchFamily="34" charset="0"/>
            <a:buNone/>
          </a:pPr>
          <a:r>
            <a:rPr lang="en-US" sz="1800" b="1" kern="1200" dirty="0">
              <a:solidFill>
                <a:schemeClr val="accent1">
                  <a:lumMod val="75000"/>
                </a:schemeClr>
              </a:solidFill>
              <a:latin typeface="+mj-lt"/>
              <a:ea typeface="+mn-ea"/>
              <a:cs typeface="+mn-cs"/>
            </a:rPr>
            <a:t>Broke down the text of each document to a list of words</a:t>
          </a:r>
        </a:p>
      </dsp:txBody>
      <dsp:txXfrm>
        <a:off x="125352" y="1086954"/>
        <a:ext cx="2185739" cy="1579616"/>
      </dsp:txXfrm>
    </dsp:sp>
    <dsp:sp modelId="{7CAEA63C-96B5-40D4-900F-409598FDB0C1}">
      <dsp:nvSpPr>
        <dsp:cNvPr id="0" name=""/>
        <dsp:cNvSpPr/>
      </dsp:nvSpPr>
      <dsp:spPr>
        <a:xfrm rot="5359419">
          <a:off x="1075685" y="2723109"/>
          <a:ext cx="309413" cy="369039"/>
        </a:xfrm>
        <a:prstGeom prst="rightArrow">
          <a:avLst>
            <a:gd name="adj1" fmla="val 667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459BBFF8-CE50-41AE-9B5E-F6026BBE4F45}">
      <dsp:nvSpPr>
        <dsp:cNvPr id="0" name=""/>
        <dsp:cNvSpPr/>
      </dsp:nvSpPr>
      <dsp:spPr>
        <a:xfrm>
          <a:off x="0" y="3099544"/>
          <a:ext cx="2495291" cy="2539255"/>
        </a:xfrm>
        <a:prstGeom prst="roundRect">
          <a:avLst>
            <a:gd name="adj" fmla="val 10000"/>
          </a:avLst>
        </a:prstGeom>
        <a:solidFill>
          <a:schemeClr val="bg1">
            <a:alpha val="90000"/>
          </a:schemeClr>
        </a:solidFill>
        <a:ln w="6350" cap="flat" cmpd="sng" algn="ctr">
          <a:solidFill>
            <a:schemeClr val="accent1">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l" defTabSz="914400" rtl="0" eaLnBrk="1" latinLnBrk="0" hangingPunct="1">
            <a:lnSpc>
              <a:spcPct val="90000"/>
            </a:lnSpc>
            <a:spcBef>
              <a:spcPct val="0"/>
            </a:spcBef>
            <a:spcAft>
              <a:spcPct val="35000"/>
            </a:spcAft>
            <a:buClr>
              <a:srgbClr val="92D050"/>
            </a:buClr>
            <a:buFont typeface="Arial" pitchFamily="34" charset="0"/>
            <a:buNone/>
          </a:pPr>
          <a:r>
            <a:rPr lang="en-US" sz="1800" b="1" kern="1200" dirty="0">
              <a:solidFill>
                <a:schemeClr val="accent1">
                  <a:lumMod val="75000"/>
                </a:schemeClr>
              </a:solidFill>
              <a:latin typeface="Consolas"/>
              <a:ea typeface="+mn-ea"/>
              <a:cs typeface="+mn-cs"/>
            </a:rPr>
            <a:t>Lowercased strings, removed numbers, punctuation, special characters, and words shorter than 3 letters</a:t>
          </a:r>
        </a:p>
      </dsp:txBody>
      <dsp:txXfrm>
        <a:off x="73085" y="3172629"/>
        <a:ext cx="2349121" cy="2393085"/>
      </dsp:txXfrm>
    </dsp:sp>
    <dsp:sp modelId="{09ADE9CE-20B7-4A4E-BED6-D56E4ED1D855}">
      <dsp:nvSpPr>
        <dsp:cNvPr id="0" name=""/>
        <dsp:cNvSpPr/>
      </dsp:nvSpPr>
      <dsp:spPr>
        <a:xfrm>
          <a:off x="2732357" y="0"/>
          <a:ext cx="2493964" cy="650311"/>
        </a:xfrm>
        <a:prstGeom prst="roundRect">
          <a:avLst>
            <a:gd name="adj" fmla="val 10000"/>
          </a:avLst>
        </a:prstGeom>
        <a:solidFill>
          <a:srgbClr val="C00000"/>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b="1" kern="1200" dirty="0">
              <a:solidFill>
                <a:srgbClr val="92D050"/>
              </a:solidFill>
              <a:latin typeface="Consolas"/>
              <a:ea typeface="+mn-ea"/>
              <a:cs typeface="+mn-cs"/>
            </a:rPr>
            <a:t>Stop</a:t>
          </a:r>
          <a:r>
            <a:rPr lang="en-US" sz="2000" kern="1200" dirty="0"/>
            <a:t> </a:t>
          </a:r>
          <a:r>
            <a:rPr lang="en-US" sz="2000" b="1" kern="1200" dirty="0">
              <a:solidFill>
                <a:srgbClr val="92D050"/>
              </a:solidFill>
              <a:latin typeface="Consolas"/>
              <a:ea typeface="+mn-ea"/>
              <a:cs typeface="+mn-cs"/>
            </a:rPr>
            <a:t>Words</a:t>
          </a:r>
        </a:p>
      </dsp:txBody>
      <dsp:txXfrm>
        <a:off x="2751404" y="19047"/>
        <a:ext cx="2455870" cy="612217"/>
      </dsp:txXfrm>
    </dsp:sp>
    <dsp:sp modelId="{C8CE6287-76AA-46C4-B478-0F9183DE6118}">
      <dsp:nvSpPr>
        <dsp:cNvPr id="0" name=""/>
        <dsp:cNvSpPr/>
      </dsp:nvSpPr>
      <dsp:spPr>
        <a:xfrm rot="5408805">
          <a:off x="1018506" y="699358"/>
          <a:ext cx="375273" cy="277724"/>
        </a:xfrm>
        <a:prstGeom prst="rightArrow">
          <a:avLst>
            <a:gd name="adj1" fmla="val 667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F7AA6D3E-BCE0-4C06-B101-080DA85DCB01}">
      <dsp:nvSpPr>
        <dsp:cNvPr id="0" name=""/>
        <dsp:cNvSpPr/>
      </dsp:nvSpPr>
      <dsp:spPr>
        <a:xfrm>
          <a:off x="2720012" y="1066839"/>
          <a:ext cx="2509193" cy="2210192"/>
        </a:xfrm>
        <a:prstGeom prst="roundRect">
          <a:avLst>
            <a:gd name="adj" fmla="val 10000"/>
          </a:avLst>
        </a:prstGeom>
        <a:solidFill>
          <a:schemeClr val="bg1">
            <a:alpha val="90000"/>
          </a:schemeClr>
        </a:solidFill>
        <a:ln w="6350" cap="flat" cmpd="sng" algn="ctr">
          <a:solidFill>
            <a:schemeClr val="accent1">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b="1" kern="1200" dirty="0">
              <a:solidFill>
                <a:schemeClr val="accent1">
                  <a:lumMod val="75000"/>
                </a:schemeClr>
              </a:solidFill>
              <a:latin typeface="Consolas"/>
              <a:ea typeface="+mn-ea"/>
              <a:cs typeface="+mn-cs"/>
            </a:rPr>
            <a:t>Filtered out commonly used words such as “an”, “the”, “for”. “other”, “which”, “yourself”…</a:t>
          </a:r>
        </a:p>
      </dsp:txBody>
      <dsp:txXfrm>
        <a:off x="2784746" y="1131573"/>
        <a:ext cx="2379725" cy="2080724"/>
      </dsp:txXfrm>
    </dsp:sp>
    <dsp:sp modelId="{DDA5CBC7-AA05-481A-A03A-3964C1BBBB5A}">
      <dsp:nvSpPr>
        <dsp:cNvPr id="0" name=""/>
        <dsp:cNvSpPr/>
      </dsp:nvSpPr>
      <dsp:spPr>
        <a:xfrm rot="5643866">
          <a:off x="3824537" y="3234928"/>
          <a:ext cx="234681" cy="377037"/>
        </a:xfrm>
        <a:prstGeom prst="rightArrow">
          <a:avLst>
            <a:gd name="adj1" fmla="val 667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73DBFA1A-3823-4209-9CD6-DBDD456F39FB}">
      <dsp:nvSpPr>
        <dsp:cNvPr id="0" name=""/>
        <dsp:cNvSpPr/>
      </dsp:nvSpPr>
      <dsp:spPr>
        <a:xfrm>
          <a:off x="2611861" y="3543317"/>
          <a:ext cx="2754795" cy="2095482"/>
        </a:xfrm>
        <a:prstGeom prst="roundRect">
          <a:avLst>
            <a:gd name="adj" fmla="val 10000"/>
          </a:avLst>
        </a:prstGeom>
        <a:solidFill>
          <a:schemeClr val="bg1">
            <a:alpha val="90000"/>
          </a:schemeClr>
        </a:solidFill>
        <a:ln w="6350" cap="flat" cmpd="sng" algn="ctr">
          <a:solidFill>
            <a:schemeClr val="accent1">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chemeClr val="accent1">
                  <a:lumMod val="75000"/>
                </a:schemeClr>
              </a:solidFill>
              <a:latin typeface="Consolas"/>
              <a:ea typeface="+mn-ea"/>
              <a:cs typeface="+mn-cs"/>
            </a:rPr>
            <a:t>Made my own custom stop words specific to my dataset and filtered them too: “et al”, “university”, “assume”, “label”, “compute”…</a:t>
          </a:r>
        </a:p>
      </dsp:txBody>
      <dsp:txXfrm>
        <a:off x="2673236" y="3604692"/>
        <a:ext cx="2632045" cy="1972732"/>
      </dsp:txXfrm>
    </dsp:sp>
    <dsp:sp modelId="{67971461-EE07-4B5E-A0C3-A166C6559682}">
      <dsp:nvSpPr>
        <dsp:cNvPr id="0" name=""/>
        <dsp:cNvSpPr/>
      </dsp:nvSpPr>
      <dsp:spPr>
        <a:xfrm>
          <a:off x="5687791" y="0"/>
          <a:ext cx="2409397" cy="735968"/>
        </a:xfrm>
        <a:prstGeom prst="roundRect">
          <a:avLst>
            <a:gd name="adj" fmla="val 10000"/>
          </a:avLst>
        </a:prstGeom>
        <a:solidFill>
          <a:srgbClr val="C00000"/>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b="1" kern="1200" dirty="0">
              <a:solidFill>
                <a:srgbClr val="92D050"/>
              </a:solidFill>
              <a:latin typeface="Consolas"/>
              <a:ea typeface="+mn-ea"/>
              <a:cs typeface="+mn-cs"/>
            </a:rPr>
            <a:t>Lemmatization</a:t>
          </a:r>
        </a:p>
      </dsp:txBody>
      <dsp:txXfrm>
        <a:off x="5709347" y="21556"/>
        <a:ext cx="2366285" cy="692856"/>
      </dsp:txXfrm>
    </dsp:sp>
    <dsp:sp modelId="{BF9CEF10-4726-4D20-AC2F-85DE706D0D00}">
      <dsp:nvSpPr>
        <dsp:cNvPr id="0" name=""/>
        <dsp:cNvSpPr/>
      </dsp:nvSpPr>
      <dsp:spPr>
        <a:xfrm rot="5492541">
          <a:off x="6625668" y="791333"/>
          <a:ext cx="502865" cy="296340"/>
        </a:xfrm>
        <a:prstGeom prst="rightArrow">
          <a:avLst>
            <a:gd name="adj1" fmla="val 667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C1386769-D313-4B62-9BE9-A84DD636105E}">
      <dsp:nvSpPr>
        <dsp:cNvPr id="0" name=""/>
        <dsp:cNvSpPr/>
      </dsp:nvSpPr>
      <dsp:spPr>
        <a:xfrm>
          <a:off x="5715007" y="1143038"/>
          <a:ext cx="2263897" cy="1832078"/>
        </a:xfrm>
        <a:prstGeom prst="roundRect">
          <a:avLst>
            <a:gd name="adj" fmla="val 10000"/>
          </a:avLst>
        </a:prstGeom>
        <a:solidFill>
          <a:schemeClr val="bg1">
            <a:alpha val="90000"/>
          </a:schemeClr>
        </a:solidFill>
        <a:ln w="6350" cap="flat" cmpd="sng" algn="ctr">
          <a:solidFill>
            <a:schemeClr val="accent1">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chemeClr val="accent1">
                  <a:lumMod val="75000"/>
                </a:schemeClr>
              </a:solidFill>
              <a:latin typeface="Consolas"/>
              <a:ea typeface="+mn-ea"/>
              <a:cs typeface="+mn-cs"/>
            </a:rPr>
            <a:t>Converted words back into their lemmas, or root forms: e.g.  “studying”, “studies”, and “studied” all become “study”</a:t>
          </a:r>
        </a:p>
      </dsp:txBody>
      <dsp:txXfrm>
        <a:off x="5768667" y="1196698"/>
        <a:ext cx="2156577" cy="1724758"/>
      </dsp:txXfrm>
    </dsp:sp>
    <dsp:sp modelId="{DA50ACFD-2722-4D29-B376-5CF3C8F3EB41}">
      <dsp:nvSpPr>
        <dsp:cNvPr id="0" name=""/>
        <dsp:cNvSpPr/>
      </dsp:nvSpPr>
      <dsp:spPr>
        <a:xfrm>
          <a:off x="8722109" y="0"/>
          <a:ext cx="1701551" cy="780182"/>
        </a:xfrm>
        <a:prstGeom prst="roundRect">
          <a:avLst>
            <a:gd name="adj" fmla="val 10000"/>
          </a:avLst>
        </a:prstGeom>
        <a:solidFill>
          <a:srgbClr val="C00000"/>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b="1" kern="1200" dirty="0">
              <a:solidFill>
                <a:srgbClr val="92D050"/>
              </a:solidFill>
              <a:latin typeface="Consolas"/>
              <a:ea typeface="+mn-ea"/>
              <a:cs typeface="+mn-cs"/>
            </a:rPr>
            <a:t>Creating N-grams</a:t>
          </a:r>
        </a:p>
      </dsp:txBody>
      <dsp:txXfrm>
        <a:off x="8744960" y="22851"/>
        <a:ext cx="1655849" cy="734480"/>
      </dsp:txXfrm>
    </dsp:sp>
    <dsp:sp modelId="{E31C91BC-3A8F-4AC7-8DBF-330AFF31351C}">
      <dsp:nvSpPr>
        <dsp:cNvPr id="0" name=""/>
        <dsp:cNvSpPr/>
      </dsp:nvSpPr>
      <dsp:spPr>
        <a:xfrm rot="5470519">
          <a:off x="9296500" y="942728"/>
          <a:ext cx="524527" cy="271351"/>
        </a:xfrm>
        <a:prstGeom prst="rightArrow">
          <a:avLst>
            <a:gd name="adj1" fmla="val 667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AC28A259-E8AB-491C-9FF1-41516FA5BC71}">
      <dsp:nvSpPr>
        <dsp:cNvPr id="0" name=""/>
        <dsp:cNvSpPr/>
      </dsp:nvSpPr>
      <dsp:spPr>
        <a:xfrm>
          <a:off x="8291829" y="1376626"/>
          <a:ext cx="2445963" cy="3688262"/>
        </a:xfrm>
        <a:prstGeom prst="roundRect">
          <a:avLst>
            <a:gd name="adj" fmla="val 10000"/>
          </a:avLst>
        </a:prstGeom>
        <a:solidFill>
          <a:schemeClr val="bg1">
            <a:alpha val="90000"/>
          </a:schemeClr>
        </a:solidFill>
        <a:ln w="6350" cap="flat" cmpd="sng" algn="ctr">
          <a:solidFill>
            <a:schemeClr val="accent1">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chemeClr val="accent1">
                  <a:lumMod val="75000"/>
                </a:schemeClr>
              </a:solidFill>
              <a:latin typeface="+mj-lt"/>
            </a:rPr>
            <a:t>We would like our model to distinguish between individual words i.e. “machine” and “learning”, and those same words that create a different meaning when grouped together consecutively i.e. “machine learning</a:t>
          </a:r>
          <a:r>
            <a:rPr lang="en-US" sz="1400" b="1" kern="1200" dirty="0">
              <a:solidFill>
                <a:schemeClr val="accent1">
                  <a:lumMod val="75000"/>
                </a:schemeClr>
              </a:solidFill>
            </a:rPr>
            <a:t>”. This is called a bigram, and has a different semantic value than either of the words when used alone.  My model detects these n-grams based on the co-occurrence frequencies of the words and begins to treat them as a single word</a:t>
          </a:r>
        </a:p>
      </dsp:txBody>
      <dsp:txXfrm>
        <a:off x="8363469" y="1448266"/>
        <a:ext cx="2302683" cy="3544982"/>
      </dsp:txXfrm>
    </dsp:sp>
  </dsp:spTree>
</dsp:drawing>
</file>

<file path=ppt/diagrams/layout1.xml><?xml version="1.0" encoding="utf-8"?>
<dgm:layoutDef xmlns:dgm="http://schemas.openxmlformats.org/drawingml/2006/diagram" xmlns:a="http://schemas.openxmlformats.org/drawingml/2006/main" uniqueId="urn:microsoft.com/office/officeart/2005/8/layout/lProcess1">
  <dgm:title val=""/>
  <dgm:desc val=""/>
  <dgm:catLst>
    <dgm:cat type="process" pri="1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0" destId="2" srcOrd="0" destOrd="0"/>
        <dgm:cxn modelId="6" srcId="1" destId="3" srcOrd="1" destOrd="0"/>
        <dgm:cxn modelId="23" srcId="2" destId="21" srcOrd="0" destOrd="0"/>
        <dgm:cxn modelId="24" srcId="2" destId="22" srcOrd="1" destOrd="0"/>
        <dgm:cxn modelId="33" srcId="1" destId="31" srcOrd="0" destOrd="0"/>
      </dgm:cxnLst>
      <dgm:bg/>
      <dgm:whole/>
    </dgm:dataModel>
  </dgm:sampData>
  <dgm:styleData>
    <dgm:dataModel>
      <dgm:ptLst>
        <dgm:pt modelId="0" type="doc"/>
        <dgm:pt modelId="1"/>
        <dgm:pt modelId="11"/>
        <dgm:pt modelId="2"/>
        <dgm:pt modelId="22"/>
      </dgm:ptLst>
      <dgm:cxnLst>
        <dgm:cxn modelId="3" srcId="0" destId="1" srcOrd="0" destOrd="0"/>
        <dgm:cxn modelId="4" srcId="0" destId="2" srcOrd="0" destOrd="0"/>
        <dgm:cxn modelId="5" srcId="1" destId="11" srcOrd="0" destOrd="0"/>
        <dgm:cxn modelId="6" srcId="2" destId="2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L"/>
          <dgm:param type="vertAlign" val="mid"/>
          <dgm:param type="nodeHorzAlign" val="l"/>
          <dgm:param type="nodeVertAlign" val="t"/>
          <dgm:param type="fallback" val="2D"/>
        </dgm:alg>
      </dgm:if>
      <dgm:else name="Name3">
        <dgm:alg type="lin">
          <dgm:param type="linDir" val="fromR"/>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h" for="des" forName="header" refType="h"/>
      <dgm:constr type="w" for="des" forName="header" refType="h" refFor="des" refForName="header" op="equ" fact="4"/>
      <dgm:constr type="h" for="des" forName="child" refType="h" refFor="des" refForName="header" op="equ"/>
      <dgm:constr type="w" for="des" forName="child" refType="w" refFor="des" refForName="header" op="equ"/>
      <dgm:constr type="w" for="ch" forName="hSp" refType="w" refFor="des" refForName="header" op="equ" fact="0.14"/>
      <dgm:constr type="h" for="des" forName="parTrans" refType="h" refFor="des" refForName="header" op="equ" fact="0.35"/>
      <dgm:constr type="h" for="des" forName="sibTrans" refType="h" refFor="des" refForName="parTrans" op="equ"/>
      <dgm:constr type="primFontSz" for="des" forName="child" op="equ" val="65"/>
      <dgm:constr type="primFontSz" for="des" forName="header" op="equ" val="65"/>
    </dgm:constrLst>
    <dgm:ruleLst/>
    <dgm:forEach name="Name4" axis="ch" ptType="node">
      <dgm:layoutNode name="vertFlow">
        <dgm:choose name="Name5">
          <dgm:if name="Name6" func="var" arg="dir" op="equ" val="norm">
            <dgm:alg type="lin">
              <dgm:param type="linDir" val="fromT"/>
              <dgm:param type="nodeHorzAlign" val="ctr"/>
              <dgm:param type="nodeVertAlign" val="t"/>
              <dgm:param type="fallback" val="2D"/>
            </dgm:alg>
          </dgm:if>
          <dgm:else name="Name7">
            <dgm:alg type="lin">
              <dgm:param type="linDir" val="fromT"/>
              <dgm:param type="nodeHorzAlign" val="ctr"/>
              <dgm:param type="nodeVertAlign" val="t"/>
              <dgm:param type="fallback" val="2D"/>
            </dgm:alg>
          </dgm:else>
        </dgm:choose>
        <dgm:shape xmlns:r="http://schemas.openxmlformats.org/officeDocument/2006/relationships" r:blip="">
          <dgm:adjLst/>
        </dgm:shape>
        <dgm:presOf/>
        <dgm:constrLst/>
        <dgm:ruleLst/>
        <dgm:layoutNode name="header" styleLbl="node1">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8" axis="ch" ptType="parTrans" cnt="1">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w" refType="h"/>
              <dgm:constr type="connDist"/>
              <dgm:constr type="wArH" refType="h" fact="0.25"/>
              <dgm:constr type="hArH" refType="wArH" fact="2"/>
              <dgm:constr type="stemThick" refType="hArH" fact="0.667"/>
              <dgm:constr type="begPad" refType="connDist" fact="0.25"/>
              <dgm:constr type="endPad" refType="connDist" fact="0.25"/>
            </dgm:constrLst>
            <dgm:ruleLst/>
          </dgm:layoutNode>
        </dgm:forEach>
        <dgm:forEach name="Name9" axis="ch" ptType="node">
          <dgm:layoutNode name="child" styleLbl="alignAccFollowNode1">
            <dgm:varLst>
              <dgm:chMax val="0"/>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0" axis="followSib" ptType="sibTrans" cnt="1">
            <dgm:layoutNode name="sibTrans" styleLbl="sibTrans2D1">
              <dgm:alg type="conn">
                <dgm:param type="begPts" val="auto"/>
                <dgm:param type="endPts" val="auto"/>
              </dgm:alg>
              <dgm:shape xmlns:r="http://schemas.openxmlformats.org/officeDocument/2006/relationships" type="conn" r:blip="">
                <dgm:adjLst/>
              </dgm:shape>
              <dgm:presOf axis="self"/>
              <dgm:constrLst>
                <dgm:constr type="w" refType="h"/>
                <dgm:constr type="connDist"/>
                <dgm:constr type="wArH" refType="h" fact="0.25"/>
                <dgm:constr type="hArH" refType="wArH" fact="2"/>
                <dgm:constr type="stemThick" refType="hArH" fact="0.667"/>
                <dgm:constr type="begPad" refType="w" fact="0.25"/>
                <dgm:constr type="endPad" refType="w" fact="0.25"/>
              </dgm:constrLst>
              <dgm:ruleLst/>
            </dgm:layoutNode>
          </dgm:forEach>
        </dgm:forEach>
      </dgm:layoutNode>
      <dgm:choose name="Name11">
        <dgm:if name="Name12" axis="self" ptType="node" func="revPos" op="gte" val="2">
          <dgm:layoutNode name="hSp">
            <dgm:alg type="sp"/>
            <dgm:shape xmlns:r="http://schemas.openxmlformats.org/officeDocument/2006/relationships" r:blip="">
              <dgm:adjLst/>
            </dgm:shape>
            <dgm:presOf/>
            <dgm:constrLst/>
            <dgm:ruleLst/>
          </dgm:layoutNode>
        </dgm:if>
        <dgm:else name="Name13"/>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62B48F5-BACC-47D6-A0F7-82FBF9C6BC85}" type="datetimeFigureOut">
              <a:rPr lang="en-US"/>
              <a:t>4/1/2023</a:t>
            </a:fld>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5ACAF8E-318A-4EFE-8633-D9E72ABCE0ED}" type="slidenum">
              <a:rPr/>
              <a:t>‹#›</a:t>
            </a:fld>
            <a:endParaRPr/>
          </a:p>
        </p:txBody>
      </p:sp>
    </p:spTree>
    <p:extLst>
      <p:ext uri="{BB962C8B-B14F-4D97-AF65-F5344CB8AC3E}">
        <p14:creationId xmlns:p14="http://schemas.microsoft.com/office/powerpoint/2010/main" val="240655979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CB1CD00-5424-4675-AB18-2C419B060449}" type="datetimeFigureOut">
              <a:rPr lang="en-US"/>
              <a:t>4/1/2023</a:t>
            </a:fld>
            <a:endParaRP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EE2CF44-2B13-41B4-A334-1CDF534EEBBF}" type="slidenum">
              <a:rPr/>
              <a:t>‹#›</a:t>
            </a:fld>
            <a:endParaRPr/>
          </a:p>
        </p:txBody>
      </p:sp>
    </p:spTree>
    <p:extLst>
      <p:ext uri="{BB962C8B-B14F-4D97-AF65-F5344CB8AC3E}">
        <p14:creationId xmlns:p14="http://schemas.microsoft.com/office/powerpoint/2010/main" val="4453856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userDrawn="1"/>
        </p:nvSpPr>
        <p:spPr bwMode="gray">
          <a:xfrm>
            <a:off x="0" y="2825016"/>
            <a:ext cx="12188952" cy="3180930"/>
          </a:xfrm>
          <a:prstGeom prst="rect">
            <a:avLst/>
          </a:prstGeom>
          <a:solidFill>
            <a:schemeClr val="bg1">
              <a:lumMod val="85000"/>
              <a:lumOff val="1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userDrawn="1"/>
        </p:nvSpPr>
        <p:spPr bwMode="black">
          <a:xfrm>
            <a:off x="0" y="3075709"/>
            <a:ext cx="12188952" cy="26392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bwMode="white">
          <a:xfrm>
            <a:off x="1066800" y="3165763"/>
            <a:ext cx="10058400" cy="1711037"/>
          </a:xfrm>
        </p:spPr>
        <p:txBody>
          <a:bodyPr anchor="b">
            <a:normAutofit/>
          </a:bodyPr>
          <a:lstStyle>
            <a:lvl1pPr algn="l">
              <a:lnSpc>
                <a:spcPct val="80000"/>
              </a:lnSpc>
              <a:defRPr sz="540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bwMode="white">
          <a:xfrm>
            <a:off x="1066800" y="4953000"/>
            <a:ext cx="10058400" cy="685800"/>
          </a:xfrm>
        </p:spPr>
        <p:txBody>
          <a:bodyPr>
            <a:normAutofit/>
          </a:bodyPr>
          <a:lstStyle>
            <a:lvl1pPr marL="0" indent="0" algn="l">
              <a:spcBef>
                <a:spcPts val="0"/>
              </a:spcBef>
              <a:buNone/>
              <a:defRPr sz="2000">
                <a:solidFill>
                  <a:schemeClr val="accent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7988627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p>
            <a:endParaRPr lang="en-US"/>
          </a:p>
        </p:txBody>
      </p:sp>
      <p:sp>
        <p:nvSpPr>
          <p:cNvPr id="4" name="Date Placeholder 3"/>
          <p:cNvSpPr>
            <a:spLocks noGrp="1"/>
          </p:cNvSpPr>
          <p:nvPr>
            <p:ph type="dt" sz="half" idx="10"/>
          </p:nvPr>
        </p:nvSpPr>
        <p:spPr/>
        <p:txBody>
          <a:bodyPr/>
          <a:lstStyle/>
          <a:p>
            <a:fld id="{37CC0096-1860-4642-9CD2-0079EA5E7CD1}" type="datetimeFigureOut">
              <a:rPr lang="en-US" smtClean="0"/>
              <a:t>4/1/2023</a:t>
            </a:fld>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4771542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457199"/>
            <a:ext cx="1943100" cy="563880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0" y="457199"/>
            <a:ext cx="7048500" cy="56388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p>
            <a:endParaRPr lang="en-US"/>
          </a:p>
        </p:txBody>
      </p:sp>
      <p:sp>
        <p:nvSpPr>
          <p:cNvPr id="4" name="Date Placeholder 3"/>
          <p:cNvSpPr>
            <a:spLocks noGrp="1"/>
          </p:cNvSpPr>
          <p:nvPr>
            <p:ph type="dt" sz="half" idx="10"/>
          </p:nvPr>
        </p:nvSpPr>
        <p:spPr/>
        <p:txBody>
          <a:bodyPr/>
          <a:lstStyle/>
          <a:p>
            <a:fld id="{37CC0096-1860-4642-9CD2-0079EA5E7CD1}" type="datetimeFigureOut">
              <a:rPr lang="en-US" smtClean="0"/>
              <a:t>4/1/2023</a:t>
            </a:fld>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5246350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p>
            <a:endParaRPr lang="en-US" dirty="0"/>
          </a:p>
        </p:txBody>
      </p:sp>
      <p:sp>
        <p:nvSpPr>
          <p:cNvPr id="4" name="Date Placeholder 3"/>
          <p:cNvSpPr>
            <a:spLocks noGrp="1"/>
          </p:cNvSpPr>
          <p:nvPr>
            <p:ph type="dt" sz="half" idx="10"/>
          </p:nvPr>
        </p:nvSpPr>
        <p:spPr/>
        <p:txBody>
          <a:bodyPr/>
          <a:lstStyle/>
          <a:p>
            <a:fld id="{37CC0096-1860-4642-9CD2-0079EA5E7CD1}" type="datetimeFigureOut">
              <a:rPr lang="en-US" smtClean="0"/>
              <a:t>4/1/2023</a:t>
            </a:fld>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1124441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524000" y="1828800"/>
            <a:ext cx="9144000" cy="2743200"/>
          </a:xfrm>
        </p:spPr>
        <p:txBody>
          <a:bodyPr anchor="b">
            <a:normAutofit/>
          </a:bodyPr>
          <a:lstStyle>
            <a:lvl1pPr>
              <a:defRPr sz="5400">
                <a:solidFill>
                  <a:schemeClr val="tx1"/>
                </a:solidFill>
              </a:defRPr>
            </a:lvl1pPr>
          </a:lstStyle>
          <a:p>
            <a:r>
              <a:rPr lang="en-US"/>
              <a:t>Click to edit Master title style</a:t>
            </a:r>
          </a:p>
        </p:txBody>
      </p:sp>
      <p:sp>
        <p:nvSpPr>
          <p:cNvPr id="3" name="Text Placeholder 2"/>
          <p:cNvSpPr>
            <a:spLocks noGrp="1"/>
          </p:cNvSpPr>
          <p:nvPr>
            <p:ph type="body" idx="1"/>
          </p:nvPr>
        </p:nvSpPr>
        <p:spPr>
          <a:xfrm>
            <a:off x="1524000" y="4589463"/>
            <a:ext cx="9144000" cy="1506537"/>
          </a:xfrm>
        </p:spPr>
        <p:txBody>
          <a:bodyPr>
            <a:normAutofit/>
          </a:bodyPr>
          <a:lstStyle>
            <a:lvl1pPr marL="0" indent="0">
              <a:spcBef>
                <a:spcPts val="0"/>
              </a:spcBef>
              <a:buNone/>
              <a:defRPr sz="2000">
                <a:solidFill>
                  <a:schemeClr val="accent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Tree>
    <p:extLst>
      <p:ext uri="{BB962C8B-B14F-4D97-AF65-F5344CB8AC3E}">
        <p14:creationId xmlns:p14="http://schemas.microsoft.com/office/powerpoint/2010/main" val="35067780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524000" y="1825625"/>
            <a:ext cx="4343400" cy="4270375"/>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24600" y="1825625"/>
            <a:ext cx="4343400" cy="4270375"/>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p:cNvSpPr>
            <a:spLocks noGrp="1"/>
          </p:cNvSpPr>
          <p:nvPr>
            <p:ph type="ftr" sz="quarter" idx="11"/>
          </p:nvPr>
        </p:nvSpPr>
        <p:spPr/>
        <p:txBody>
          <a:bodyPr/>
          <a:lstStyle/>
          <a:p>
            <a:endParaRPr lang="en-US"/>
          </a:p>
        </p:txBody>
      </p:sp>
      <p:sp>
        <p:nvSpPr>
          <p:cNvPr id="5" name="Date Placeholder 4"/>
          <p:cNvSpPr>
            <a:spLocks noGrp="1"/>
          </p:cNvSpPr>
          <p:nvPr>
            <p:ph type="dt" sz="half" idx="10"/>
          </p:nvPr>
        </p:nvSpPr>
        <p:spPr/>
        <p:txBody>
          <a:bodyPr/>
          <a:lstStyle/>
          <a:p>
            <a:fld id="{37CC0096-1860-4642-9CD2-0079EA5E7CD1}" type="datetimeFigureOut">
              <a:rPr lang="en-US" smtClean="0"/>
              <a:t>4/1/2023</a:t>
            </a:fld>
            <a:endParaRPr lang="en-US"/>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4044567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1527048" y="1828800"/>
            <a:ext cx="4343400" cy="685800"/>
          </a:xfrm>
        </p:spPr>
        <p:txBody>
          <a:bodyPr anchor="ctr">
            <a:normAutofit/>
          </a:bodyPr>
          <a:lstStyle>
            <a:lvl1pPr marL="0" indent="0">
              <a:spcBef>
                <a:spcPts val="0"/>
              </a:spcBef>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27048" y="2514600"/>
            <a:ext cx="4343400" cy="3581401"/>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27648" y="1828800"/>
            <a:ext cx="4343400" cy="685800"/>
          </a:xfrm>
        </p:spPr>
        <p:txBody>
          <a:bodyPr anchor="ctr">
            <a:normAutofit/>
          </a:bodyPr>
          <a:lstStyle>
            <a:lvl1pPr marL="0" indent="0">
              <a:spcBef>
                <a:spcPts val="0"/>
              </a:spcBef>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27648" y="2514600"/>
            <a:ext cx="4343400" cy="3581401"/>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7"/>
          <p:cNvSpPr>
            <a:spLocks noGrp="1"/>
          </p:cNvSpPr>
          <p:nvPr>
            <p:ph type="ftr" sz="quarter" idx="11"/>
          </p:nvPr>
        </p:nvSpPr>
        <p:spPr/>
        <p:txBody>
          <a:bodyPr/>
          <a:lstStyle/>
          <a:p>
            <a:endParaRPr lang="en-US"/>
          </a:p>
        </p:txBody>
      </p:sp>
      <p:sp>
        <p:nvSpPr>
          <p:cNvPr id="7" name="Date Placeholder 6"/>
          <p:cNvSpPr>
            <a:spLocks noGrp="1"/>
          </p:cNvSpPr>
          <p:nvPr>
            <p:ph type="dt" sz="half" idx="10"/>
          </p:nvPr>
        </p:nvSpPr>
        <p:spPr/>
        <p:txBody>
          <a:bodyPr/>
          <a:lstStyle/>
          <a:p>
            <a:fld id="{37CC0096-1860-4642-9CD2-0079EA5E7CD1}" type="datetimeFigureOut">
              <a:rPr lang="en-US" smtClean="0"/>
              <a:t>4/1/2023</a:t>
            </a:fld>
            <a:endParaRPr lang="en-US"/>
          </a:p>
        </p:txBody>
      </p:sp>
      <p:sp>
        <p:nvSpPr>
          <p:cNvPr id="9" name="Slide Number Placeholder 8"/>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3979065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Footer Placeholder 3"/>
          <p:cNvSpPr>
            <a:spLocks noGrp="1"/>
          </p:cNvSpPr>
          <p:nvPr>
            <p:ph type="ftr" sz="quarter" idx="11"/>
          </p:nvPr>
        </p:nvSpPr>
        <p:spPr/>
        <p:txBody>
          <a:bodyPr/>
          <a:lstStyle/>
          <a:p>
            <a:endParaRPr lang="en-US"/>
          </a:p>
        </p:txBody>
      </p:sp>
      <p:sp>
        <p:nvSpPr>
          <p:cNvPr id="3" name="Date Placeholder 2"/>
          <p:cNvSpPr>
            <a:spLocks noGrp="1"/>
          </p:cNvSpPr>
          <p:nvPr>
            <p:ph type="dt" sz="half" idx="10"/>
          </p:nvPr>
        </p:nvSpPr>
        <p:spPr/>
        <p:txBody>
          <a:bodyPr/>
          <a:lstStyle/>
          <a:p>
            <a:fld id="{37CC0096-1860-4642-9CD2-0079EA5E7CD1}" type="datetimeFigureOut">
              <a:rPr lang="en-US" smtClean="0"/>
              <a:t>4/1/2023</a:t>
            </a:fld>
            <a:endParaRPr lang="en-US"/>
          </a:p>
        </p:txBody>
      </p:sp>
      <p:sp>
        <p:nvSpPr>
          <p:cNvPr id="5" name="Slide Number Placeholder 4"/>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2389767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endParaRPr lang="en-US"/>
          </a:p>
        </p:txBody>
      </p:sp>
      <p:sp>
        <p:nvSpPr>
          <p:cNvPr id="2" name="Date Placeholder 1"/>
          <p:cNvSpPr>
            <a:spLocks noGrp="1"/>
          </p:cNvSpPr>
          <p:nvPr>
            <p:ph type="dt" sz="half" idx="10"/>
          </p:nvPr>
        </p:nvSpPr>
        <p:spPr/>
        <p:txBody>
          <a:bodyPr/>
          <a:lstStyle/>
          <a:p>
            <a:fld id="{37CC0096-1860-4642-9CD2-0079EA5E7CD1}" type="datetimeFigureOut">
              <a:rPr lang="en-US" smtClean="0"/>
              <a:t>4/1/2023</a:t>
            </a:fld>
            <a:endParaRPr lang="en-US"/>
          </a:p>
        </p:txBody>
      </p:sp>
      <p:sp>
        <p:nvSpPr>
          <p:cNvPr id="4" name="Slide Number Placeholder 3"/>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1468172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002587" y="1600200"/>
            <a:ext cx="3122613" cy="1828800"/>
          </a:xfrm>
        </p:spPr>
        <p:txBody>
          <a:bodyPr anchor="b">
            <a:normAutofit/>
          </a:bodyPr>
          <a:lstStyle>
            <a:lvl1pPr>
              <a:defRPr sz="3400"/>
            </a:lvl1pPr>
          </a:lstStyle>
          <a:p>
            <a:r>
              <a:rPr lang="en-US"/>
              <a:t>Click to edit Master title style</a:t>
            </a:r>
            <a:endParaRPr lang="en-US" dirty="0"/>
          </a:p>
        </p:txBody>
      </p:sp>
      <p:sp>
        <p:nvSpPr>
          <p:cNvPr id="3" name="Content Placeholder 2"/>
          <p:cNvSpPr>
            <a:spLocks noGrp="1"/>
          </p:cNvSpPr>
          <p:nvPr>
            <p:ph idx="1"/>
          </p:nvPr>
        </p:nvSpPr>
        <p:spPr>
          <a:xfrm>
            <a:off x="760412" y="762000"/>
            <a:ext cx="6400800" cy="5334000"/>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001039" y="3429000"/>
            <a:ext cx="3124161" cy="1828800"/>
          </a:xfrm>
        </p:spPr>
        <p:txBody>
          <a:bodyPr/>
          <a:lstStyle>
            <a:lvl1pPr marL="0" indent="0">
              <a:spcBef>
                <a:spcPts val="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p:cNvSpPr>
            <a:spLocks noGrp="1"/>
          </p:cNvSpPr>
          <p:nvPr>
            <p:ph type="ftr" sz="quarter" idx="11"/>
          </p:nvPr>
        </p:nvSpPr>
        <p:spPr/>
        <p:txBody>
          <a:bodyPr/>
          <a:lstStyle/>
          <a:p>
            <a:endParaRPr lang="en-US"/>
          </a:p>
        </p:txBody>
      </p:sp>
      <p:sp>
        <p:nvSpPr>
          <p:cNvPr id="5" name="Date Placeholder 4"/>
          <p:cNvSpPr>
            <a:spLocks noGrp="1"/>
          </p:cNvSpPr>
          <p:nvPr>
            <p:ph type="dt" sz="half" idx="10"/>
          </p:nvPr>
        </p:nvSpPr>
        <p:spPr/>
        <p:txBody>
          <a:bodyPr/>
          <a:lstStyle/>
          <a:p>
            <a:fld id="{37CC0096-1860-4642-9CD2-0079EA5E7CD1}" type="datetimeFigureOut">
              <a:rPr lang="en-US" smtClean="0"/>
              <a:t>4/1/2023</a:t>
            </a:fld>
            <a:endParaRPr lang="en-US"/>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16673741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997952" y="1600200"/>
            <a:ext cx="3127248" cy="1828800"/>
          </a:xfrm>
        </p:spPr>
        <p:txBody>
          <a:bodyPr anchor="b">
            <a:normAutofit/>
          </a:bodyPr>
          <a:lstStyle>
            <a:lvl1pPr>
              <a:defRPr sz="3400"/>
            </a:lvl1pPr>
          </a:lstStyle>
          <a:p>
            <a:r>
              <a:rPr lang="en-US"/>
              <a:t>Click to edit Master title style</a:t>
            </a:r>
          </a:p>
        </p:txBody>
      </p:sp>
      <p:sp>
        <p:nvSpPr>
          <p:cNvPr id="3" name="Picture Placeholder 2"/>
          <p:cNvSpPr>
            <a:spLocks noGrp="1"/>
          </p:cNvSpPr>
          <p:nvPr>
            <p:ph type="pic" idx="1"/>
          </p:nvPr>
        </p:nvSpPr>
        <p:spPr>
          <a:xfrm>
            <a:off x="781251" y="777240"/>
            <a:ext cx="6400800" cy="5303520"/>
          </a:xfrm>
        </p:spPr>
        <p:txBody>
          <a:bodyPr tIns="45720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7997952" y="3429000"/>
            <a:ext cx="3127248" cy="1828800"/>
          </a:xfrm>
        </p:spPr>
        <p:txBody>
          <a:bodyPr/>
          <a:lstStyle>
            <a:lvl1pPr marL="0" indent="0">
              <a:spcBef>
                <a:spcPts val="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Rectangle 7" descr="An empty placeholder to add an image. Click on the placeholder and select the image that you wish to add."/>
          <p:cNvSpPr/>
          <p:nvPr userDrawn="1"/>
        </p:nvSpPr>
        <p:spPr bwMode="blackWhite">
          <a:xfrm>
            <a:off x="644091" y="640080"/>
            <a:ext cx="6675120" cy="5577840"/>
          </a:xfrm>
          <a:prstGeom prst="rect">
            <a:avLst/>
          </a:prstGeom>
          <a:solidFill>
            <a:srgbClr val="000000"/>
          </a:solidFill>
          <a:ln w="10160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6" name="Footer Placeholder 5"/>
          <p:cNvSpPr>
            <a:spLocks noGrp="1"/>
          </p:cNvSpPr>
          <p:nvPr>
            <p:ph type="ftr" sz="quarter" idx="11"/>
          </p:nvPr>
        </p:nvSpPr>
        <p:spPr/>
        <p:txBody>
          <a:bodyPr/>
          <a:lstStyle/>
          <a:p>
            <a:endParaRPr lang="en-US"/>
          </a:p>
        </p:txBody>
      </p:sp>
      <p:sp>
        <p:nvSpPr>
          <p:cNvPr id="5" name="Date Placeholder 4"/>
          <p:cNvSpPr>
            <a:spLocks noGrp="1"/>
          </p:cNvSpPr>
          <p:nvPr>
            <p:ph type="dt" sz="half" idx="10"/>
          </p:nvPr>
        </p:nvSpPr>
        <p:spPr/>
        <p:txBody>
          <a:bodyPr/>
          <a:lstStyle/>
          <a:p>
            <a:fld id="{37CC0096-1860-4642-9CD2-0079EA5E7CD1}" type="datetimeFigureOut">
              <a:rPr lang="en-US" smtClean="0"/>
              <a:t>4/1/2023</a:t>
            </a:fld>
            <a:endParaRPr lang="en-US"/>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9772497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24000" y="457200"/>
            <a:ext cx="9144000" cy="1143000"/>
          </a:xfrm>
          <a:prstGeom prst="rect">
            <a:avLst/>
          </a:prstGeom>
        </p:spPr>
        <p:txBody>
          <a:bodyPr vert="horz" lIns="91440" tIns="45720" rIns="91440" bIns="45720" rtlCol="0" anchor="b">
            <a:normAutofit/>
          </a:bodyPr>
          <a:lstStyle/>
          <a:p>
            <a:r>
              <a:rPr lang="en-US"/>
              <a:t>Click to edit Master title style</a:t>
            </a:r>
            <a:endParaRPr/>
          </a:p>
        </p:txBody>
      </p:sp>
      <p:sp>
        <p:nvSpPr>
          <p:cNvPr id="3" name="Text Placeholder 2"/>
          <p:cNvSpPr>
            <a:spLocks noGrp="1"/>
          </p:cNvSpPr>
          <p:nvPr>
            <p:ph type="body" idx="1"/>
          </p:nvPr>
        </p:nvSpPr>
        <p:spPr>
          <a:xfrm>
            <a:off x="1524000" y="1828800"/>
            <a:ext cx="9144000" cy="4267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3"/>
          </p:nvPr>
        </p:nvSpPr>
        <p:spPr>
          <a:xfrm>
            <a:off x="1524000" y="6362700"/>
            <a:ext cx="6881553" cy="257176"/>
          </a:xfrm>
          <a:prstGeom prst="rect">
            <a:avLst/>
          </a:prstGeom>
        </p:spPr>
        <p:txBody>
          <a:bodyPr vert="horz" lIns="91440" tIns="45720" rIns="91440" bIns="45720" rtlCol="0" anchor="ctr"/>
          <a:lstStyle>
            <a:lvl1pPr algn="l">
              <a:defRPr sz="1100">
                <a:solidFill>
                  <a:schemeClr val="tx1">
                    <a:lumMod val="85000"/>
                  </a:schemeClr>
                </a:solidFill>
              </a:defRPr>
            </a:lvl1pPr>
          </a:lstStyle>
          <a:p>
            <a:endParaRPr lang="en-US" dirty="0"/>
          </a:p>
        </p:txBody>
      </p:sp>
      <p:sp>
        <p:nvSpPr>
          <p:cNvPr id="4" name="Date Placeholder 3"/>
          <p:cNvSpPr>
            <a:spLocks noGrp="1"/>
          </p:cNvSpPr>
          <p:nvPr>
            <p:ph type="dt" sz="half" idx="2"/>
          </p:nvPr>
        </p:nvSpPr>
        <p:spPr>
          <a:xfrm>
            <a:off x="8610600" y="6362700"/>
            <a:ext cx="990600" cy="257176"/>
          </a:xfrm>
          <a:prstGeom prst="rect">
            <a:avLst/>
          </a:prstGeom>
        </p:spPr>
        <p:txBody>
          <a:bodyPr vert="horz" lIns="91440" tIns="45720" rIns="91440" bIns="45720" rtlCol="0" anchor="ctr"/>
          <a:lstStyle>
            <a:lvl1pPr algn="r">
              <a:defRPr sz="1100">
                <a:solidFill>
                  <a:schemeClr val="tx1">
                    <a:lumMod val="85000"/>
                  </a:schemeClr>
                </a:solidFill>
              </a:defRPr>
            </a:lvl1pPr>
          </a:lstStyle>
          <a:p>
            <a:fld id="{37CC0096-1860-4642-9CD2-0079EA5E7CD1}" type="datetimeFigureOut">
              <a:rPr lang="en-US" smtClean="0"/>
              <a:pPr/>
              <a:t>4/1/2023</a:t>
            </a:fld>
            <a:endParaRPr lang="en-US"/>
          </a:p>
        </p:txBody>
      </p:sp>
      <p:sp>
        <p:nvSpPr>
          <p:cNvPr id="6" name="Slide Number Placeholder 5"/>
          <p:cNvSpPr>
            <a:spLocks noGrp="1"/>
          </p:cNvSpPr>
          <p:nvPr>
            <p:ph type="sldNum" sz="quarter" idx="4"/>
          </p:nvPr>
        </p:nvSpPr>
        <p:spPr>
          <a:xfrm>
            <a:off x="9829800" y="6362700"/>
            <a:ext cx="838200" cy="257176"/>
          </a:xfrm>
          <a:prstGeom prst="rect">
            <a:avLst/>
          </a:prstGeom>
        </p:spPr>
        <p:txBody>
          <a:bodyPr vert="horz" lIns="91440" tIns="45720" rIns="91440" bIns="45720" rtlCol="0" anchor="ctr"/>
          <a:lstStyle>
            <a:lvl1pPr algn="r">
              <a:defRPr sz="1100">
                <a:solidFill>
                  <a:schemeClr val="tx1">
                    <a:lumMod val="85000"/>
                  </a:schemeClr>
                </a:solidFill>
              </a:defRPr>
            </a:lvl1pPr>
          </a:lstStyle>
          <a:p>
            <a:fld id="{E31375A4-56A4-47D6-9801-1991572033F7}" type="slidenum">
              <a:rPr lang="en-US" smtClean="0"/>
              <a:pPr/>
              <a:t>‹#›</a:t>
            </a:fld>
            <a:endParaRPr lang="en-US"/>
          </a:p>
        </p:txBody>
      </p:sp>
    </p:spTree>
    <p:extLst>
      <p:ext uri="{BB962C8B-B14F-4D97-AF65-F5344CB8AC3E}">
        <p14:creationId xmlns:p14="http://schemas.microsoft.com/office/powerpoint/2010/main" val="1943259863"/>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3400" kern="1200">
          <a:solidFill>
            <a:schemeClr val="accent1"/>
          </a:solidFill>
          <a:latin typeface="+mj-lt"/>
          <a:ea typeface="+mj-ea"/>
          <a:cs typeface="+mj-cs"/>
        </a:defRPr>
      </a:lvl1pPr>
    </p:titleStyle>
    <p:bodyStyle>
      <a:lvl1pPr marL="22860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lumMod val="85000"/>
            </a:schemeClr>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lumMod val="85000"/>
            </a:schemeClr>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lumMod val="85000"/>
            </a:schemeClr>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4pPr>
      <a:lvl5pPr marL="150876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5pPr>
      <a:lvl6pPr marL="17830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0574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317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6060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4.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8.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66800" y="3429000"/>
            <a:ext cx="10058400" cy="1711037"/>
          </a:xfrm>
        </p:spPr>
        <p:txBody>
          <a:bodyPr>
            <a:normAutofit fontScale="90000"/>
          </a:bodyPr>
          <a:lstStyle/>
          <a:p>
            <a:r>
              <a:rPr lang="en-US" dirty="0"/>
              <a:t>Topic Modelling: Can an ML model guess what a document is about? </a:t>
            </a:r>
            <a:endParaRPr dirty="0"/>
          </a:p>
        </p:txBody>
      </p:sp>
      <p:sp>
        <p:nvSpPr>
          <p:cNvPr id="3" name="Subtitle 2"/>
          <p:cNvSpPr>
            <a:spLocks noGrp="1"/>
          </p:cNvSpPr>
          <p:nvPr>
            <p:ph type="subTitle" idx="1"/>
          </p:nvPr>
        </p:nvSpPr>
        <p:spPr>
          <a:xfrm>
            <a:off x="1071282" y="5029200"/>
            <a:ext cx="10058400" cy="685800"/>
          </a:xfrm>
        </p:spPr>
        <p:txBody>
          <a:bodyPr/>
          <a:lstStyle/>
          <a:p>
            <a:r>
              <a:rPr lang="en-US" i="1" dirty="0"/>
              <a:t>Made with your Laziness in Mind</a:t>
            </a:r>
            <a:endParaRPr i="1" dirty="0"/>
          </a:p>
        </p:txBody>
      </p:sp>
    </p:spTree>
    <p:extLst>
      <p:ext uri="{BB962C8B-B14F-4D97-AF65-F5344CB8AC3E}">
        <p14:creationId xmlns:p14="http://schemas.microsoft.com/office/powerpoint/2010/main" val="2424538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0" y="228600"/>
            <a:ext cx="7620000" cy="640830"/>
          </a:xfrm>
        </p:spPr>
        <p:txBody>
          <a:bodyPr>
            <a:noAutofit/>
          </a:bodyPr>
          <a:lstStyle/>
          <a:p>
            <a:pPr algn="ctr"/>
            <a:r>
              <a:rPr lang="en-US" sz="4400" b="1" dirty="0"/>
              <a:t>The Limitations of LDA</a:t>
            </a:r>
            <a:endParaRPr sz="4400" b="1" dirty="0"/>
          </a:p>
        </p:txBody>
      </p:sp>
      <p:sp>
        <p:nvSpPr>
          <p:cNvPr id="3" name="Content Placeholder 2"/>
          <p:cNvSpPr>
            <a:spLocks noGrp="1"/>
          </p:cNvSpPr>
          <p:nvPr>
            <p:ph idx="1"/>
          </p:nvPr>
        </p:nvSpPr>
        <p:spPr>
          <a:xfrm>
            <a:off x="685800" y="1066800"/>
            <a:ext cx="6400800" cy="5334000"/>
          </a:xfrm>
        </p:spPr>
        <p:txBody>
          <a:bodyPr/>
          <a:lstStyle/>
          <a:p>
            <a:endParaRPr dirty="0"/>
          </a:p>
        </p:txBody>
      </p:sp>
      <p:sp>
        <p:nvSpPr>
          <p:cNvPr id="4" name="Text Placeholder 3"/>
          <p:cNvSpPr>
            <a:spLocks noGrp="1"/>
          </p:cNvSpPr>
          <p:nvPr>
            <p:ph type="body" sz="half" idx="2"/>
          </p:nvPr>
        </p:nvSpPr>
        <p:spPr/>
        <p:txBody>
          <a:bodyPr/>
          <a:lstStyle/>
          <a:p>
            <a:endParaRPr dirty="0"/>
          </a:p>
        </p:txBody>
      </p:sp>
    </p:spTree>
    <p:extLst>
      <p:ext uri="{BB962C8B-B14F-4D97-AF65-F5344CB8AC3E}">
        <p14:creationId xmlns:p14="http://schemas.microsoft.com/office/powerpoint/2010/main" val="32325601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9BF139-CB0D-0820-16E6-0A8323157B9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9B061A4-28FD-725B-3887-6661659AA4AB}"/>
              </a:ext>
            </a:extLst>
          </p:cNvPr>
          <p:cNvSpPr>
            <a:spLocks noGrp="1"/>
          </p:cNvSpPr>
          <p:nvPr>
            <p:ph idx="1"/>
          </p:nvPr>
        </p:nvSpPr>
        <p:spPr/>
        <p:txBody>
          <a:bodyPr/>
          <a:lstStyle/>
          <a:p>
            <a:endParaRPr lang="en-US"/>
          </a:p>
        </p:txBody>
      </p:sp>
      <p:sp>
        <p:nvSpPr>
          <p:cNvPr id="4" name="Text Placeholder 3">
            <a:extLst>
              <a:ext uri="{FF2B5EF4-FFF2-40B4-BE49-F238E27FC236}">
                <a16:creationId xmlns:a16="http://schemas.microsoft.com/office/drawing/2014/main" id="{2AFE64E2-7EF5-E034-A076-72F004E3C79E}"/>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23048345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15A9E-0746-1C51-2E37-BA34B111F84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4C4B36B-AC54-74A8-5A24-77D9BA5D228A}"/>
              </a:ext>
            </a:extLst>
          </p:cNvPr>
          <p:cNvSpPr>
            <a:spLocks noGrp="1"/>
          </p:cNvSpPr>
          <p:nvPr>
            <p:ph idx="1"/>
          </p:nvPr>
        </p:nvSpPr>
        <p:spPr/>
        <p:txBody>
          <a:bodyPr/>
          <a:lstStyle/>
          <a:p>
            <a:endParaRPr lang="en-US"/>
          </a:p>
        </p:txBody>
      </p:sp>
      <p:sp>
        <p:nvSpPr>
          <p:cNvPr id="4" name="Text Placeholder 3">
            <a:extLst>
              <a:ext uri="{FF2B5EF4-FFF2-40B4-BE49-F238E27FC236}">
                <a16:creationId xmlns:a16="http://schemas.microsoft.com/office/drawing/2014/main" id="{C7A90AC9-298D-B7B6-14BD-648171507977}"/>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30410002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1549DD-2DEF-18DA-EA65-28C6DDA0879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FC9DE9A-AC33-B01F-F9E5-1FB0DE026DA5}"/>
              </a:ext>
            </a:extLst>
          </p:cNvPr>
          <p:cNvSpPr>
            <a:spLocks noGrp="1"/>
          </p:cNvSpPr>
          <p:nvPr>
            <p:ph idx="1"/>
          </p:nvPr>
        </p:nvSpPr>
        <p:spPr/>
        <p:txBody>
          <a:bodyPr/>
          <a:lstStyle/>
          <a:p>
            <a:endParaRPr lang="en-US"/>
          </a:p>
        </p:txBody>
      </p:sp>
      <p:sp>
        <p:nvSpPr>
          <p:cNvPr id="4" name="Text Placeholder 3">
            <a:extLst>
              <a:ext uri="{FF2B5EF4-FFF2-40B4-BE49-F238E27FC236}">
                <a16:creationId xmlns:a16="http://schemas.microsoft.com/office/drawing/2014/main" id="{DC598016-F398-6532-1775-81CA41EDE440}"/>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25295448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3CEE32-5EDD-7825-706F-BC190DFE2C8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C9350BF-C55C-4D5A-A183-8674C660F849}"/>
              </a:ext>
            </a:extLst>
          </p:cNvPr>
          <p:cNvSpPr>
            <a:spLocks noGrp="1"/>
          </p:cNvSpPr>
          <p:nvPr>
            <p:ph idx="1"/>
          </p:nvPr>
        </p:nvSpPr>
        <p:spPr/>
        <p:txBody>
          <a:bodyPr/>
          <a:lstStyle/>
          <a:p>
            <a:endParaRPr lang="en-US"/>
          </a:p>
        </p:txBody>
      </p:sp>
      <p:sp>
        <p:nvSpPr>
          <p:cNvPr id="4" name="Text Placeholder 3">
            <a:extLst>
              <a:ext uri="{FF2B5EF4-FFF2-40B4-BE49-F238E27FC236}">
                <a16:creationId xmlns:a16="http://schemas.microsoft.com/office/drawing/2014/main" id="{A9E9863A-2E19-ACF9-7121-EB28EFCE626B}"/>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39513161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Two Content Layout with Table</a:t>
            </a:r>
          </a:p>
        </p:txBody>
      </p:sp>
      <p:sp>
        <p:nvSpPr>
          <p:cNvPr id="3" name="Content Placeholder 2"/>
          <p:cNvSpPr>
            <a:spLocks noGrp="1"/>
          </p:cNvSpPr>
          <p:nvPr>
            <p:ph sz="half" idx="1"/>
          </p:nvPr>
        </p:nvSpPr>
        <p:spPr/>
        <p:txBody>
          <a:bodyPr/>
          <a:lstStyle/>
          <a:p>
            <a:r>
              <a:t>First bullet point here</a:t>
            </a:r>
          </a:p>
          <a:p>
            <a:r>
              <a:t>Second bullet point here</a:t>
            </a:r>
          </a:p>
          <a:p>
            <a:r>
              <a:t>Third bullet point here</a:t>
            </a:r>
          </a:p>
        </p:txBody>
      </p:sp>
      <p:graphicFrame>
        <p:nvGraphicFramePr>
          <p:cNvPr id="5" name="Content Placeholder 4"/>
          <p:cNvGraphicFramePr>
            <a:graphicFrameLocks noGrp="1"/>
          </p:cNvGraphicFramePr>
          <p:nvPr>
            <p:ph sz="half" idx="2"/>
            <p:extLst>
              <p:ext uri="{D42A27DB-BD31-4B8C-83A1-F6EECF244321}">
                <p14:modId xmlns:p14="http://schemas.microsoft.com/office/powerpoint/2010/main" val="1809551004"/>
              </p:ext>
            </p:extLst>
          </p:nvPr>
        </p:nvGraphicFramePr>
        <p:xfrm>
          <a:off x="6324600" y="1825623"/>
          <a:ext cx="4343400" cy="1984376"/>
        </p:xfrm>
        <a:graphic>
          <a:graphicData uri="http://schemas.openxmlformats.org/drawingml/2006/table">
            <a:tbl>
              <a:tblPr firstRow="1" bandRow="1">
                <a:tableStyleId>{073A0DAA-6AF3-43AB-8588-CEC1D06C72B9}</a:tableStyleId>
              </a:tblPr>
              <a:tblGrid>
                <a:gridCol w="1447800">
                  <a:extLst>
                    <a:ext uri="{9D8B030D-6E8A-4147-A177-3AD203B41FA5}">
                      <a16:colId xmlns:a16="http://schemas.microsoft.com/office/drawing/2014/main" val="20000"/>
                    </a:ext>
                  </a:extLst>
                </a:gridCol>
                <a:gridCol w="1447800">
                  <a:extLst>
                    <a:ext uri="{9D8B030D-6E8A-4147-A177-3AD203B41FA5}">
                      <a16:colId xmlns:a16="http://schemas.microsoft.com/office/drawing/2014/main" val="20001"/>
                    </a:ext>
                  </a:extLst>
                </a:gridCol>
                <a:gridCol w="1447800">
                  <a:extLst>
                    <a:ext uri="{9D8B030D-6E8A-4147-A177-3AD203B41FA5}">
                      <a16:colId xmlns:a16="http://schemas.microsoft.com/office/drawing/2014/main" val="20002"/>
                    </a:ext>
                  </a:extLst>
                </a:gridCol>
              </a:tblGrid>
              <a:tr h="496094">
                <a:tc>
                  <a:txBody>
                    <a:bodyPr/>
                    <a:lstStyle/>
                    <a:p>
                      <a:r>
                        <a:rPr lang="en-US" dirty="0"/>
                        <a:t>Class</a:t>
                      </a:r>
                      <a:endParaRPr dirty="0"/>
                    </a:p>
                  </a:txBody>
                  <a:tcPr anchor="ctr"/>
                </a:tc>
                <a:tc>
                  <a:txBody>
                    <a:bodyPr/>
                    <a:lstStyle/>
                    <a:p>
                      <a:pPr algn="ctr"/>
                      <a:r>
                        <a:rPr dirty="0"/>
                        <a:t>Group 1</a:t>
                      </a:r>
                    </a:p>
                  </a:txBody>
                  <a:tcPr anchor="ctr"/>
                </a:tc>
                <a:tc>
                  <a:txBody>
                    <a:bodyPr/>
                    <a:lstStyle/>
                    <a:p>
                      <a:pPr algn="ctr"/>
                      <a:r>
                        <a:t>Group 2</a:t>
                      </a:r>
                    </a:p>
                  </a:txBody>
                  <a:tcPr anchor="ctr"/>
                </a:tc>
                <a:extLst>
                  <a:ext uri="{0D108BD9-81ED-4DB2-BD59-A6C34878D82A}">
                    <a16:rowId xmlns:a16="http://schemas.microsoft.com/office/drawing/2014/main" val="10000"/>
                  </a:ext>
                </a:extLst>
              </a:tr>
              <a:tr h="496094">
                <a:tc>
                  <a:txBody>
                    <a:bodyPr/>
                    <a:lstStyle/>
                    <a:p>
                      <a:r>
                        <a:t>Class 1</a:t>
                      </a:r>
                    </a:p>
                  </a:txBody>
                  <a:tcPr anchor="ctr"/>
                </a:tc>
                <a:tc>
                  <a:txBody>
                    <a:bodyPr/>
                    <a:lstStyle/>
                    <a:p>
                      <a:pPr algn="ctr"/>
                      <a:r>
                        <a:t>82</a:t>
                      </a:r>
                    </a:p>
                  </a:txBody>
                  <a:tcPr anchor="ctr"/>
                </a:tc>
                <a:tc>
                  <a:txBody>
                    <a:bodyPr/>
                    <a:lstStyle/>
                    <a:p>
                      <a:pPr algn="ctr"/>
                      <a:r>
                        <a:t>95</a:t>
                      </a:r>
                    </a:p>
                  </a:txBody>
                  <a:tcPr anchor="ctr"/>
                </a:tc>
                <a:extLst>
                  <a:ext uri="{0D108BD9-81ED-4DB2-BD59-A6C34878D82A}">
                    <a16:rowId xmlns:a16="http://schemas.microsoft.com/office/drawing/2014/main" val="10001"/>
                  </a:ext>
                </a:extLst>
              </a:tr>
              <a:tr h="496094">
                <a:tc>
                  <a:txBody>
                    <a:bodyPr/>
                    <a:lstStyle/>
                    <a:p>
                      <a:r>
                        <a:t>Class</a:t>
                      </a:r>
                      <a:r>
                        <a:rPr baseline="0"/>
                        <a:t> 2</a:t>
                      </a:r>
                      <a:endParaRPr/>
                    </a:p>
                  </a:txBody>
                  <a:tcPr anchor="ctr"/>
                </a:tc>
                <a:tc>
                  <a:txBody>
                    <a:bodyPr/>
                    <a:lstStyle/>
                    <a:p>
                      <a:pPr algn="ctr"/>
                      <a:r>
                        <a:t>76</a:t>
                      </a:r>
                    </a:p>
                  </a:txBody>
                  <a:tcPr anchor="ctr"/>
                </a:tc>
                <a:tc>
                  <a:txBody>
                    <a:bodyPr/>
                    <a:lstStyle/>
                    <a:p>
                      <a:pPr algn="ctr"/>
                      <a:r>
                        <a:t>88</a:t>
                      </a:r>
                    </a:p>
                  </a:txBody>
                  <a:tcPr anchor="ctr"/>
                </a:tc>
                <a:extLst>
                  <a:ext uri="{0D108BD9-81ED-4DB2-BD59-A6C34878D82A}">
                    <a16:rowId xmlns:a16="http://schemas.microsoft.com/office/drawing/2014/main" val="10002"/>
                  </a:ext>
                </a:extLst>
              </a:tr>
              <a:tr h="496094">
                <a:tc>
                  <a:txBody>
                    <a:bodyPr/>
                    <a:lstStyle/>
                    <a:p>
                      <a:r>
                        <a:t>Class 3</a:t>
                      </a:r>
                    </a:p>
                  </a:txBody>
                  <a:tcPr anchor="ctr"/>
                </a:tc>
                <a:tc>
                  <a:txBody>
                    <a:bodyPr/>
                    <a:lstStyle/>
                    <a:p>
                      <a:pPr algn="ctr"/>
                      <a:r>
                        <a:t>84</a:t>
                      </a:r>
                    </a:p>
                  </a:txBody>
                  <a:tcPr anchor="ctr"/>
                </a:tc>
                <a:tc>
                  <a:txBody>
                    <a:bodyPr/>
                    <a:lstStyle/>
                    <a:p>
                      <a:pPr algn="ctr"/>
                      <a:r>
                        <a:rPr dirty="0"/>
                        <a:t>90</a:t>
                      </a:r>
                    </a:p>
                  </a:txBody>
                  <a:tcPr anchor="ct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41452613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349FD0-4DA2-DF95-EE28-6263D326BBC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DA201B3-3AE7-379A-E69D-08D2E1003F96}"/>
              </a:ext>
            </a:extLst>
          </p:cNvPr>
          <p:cNvSpPr>
            <a:spLocks noGrp="1"/>
          </p:cNvSpPr>
          <p:nvPr>
            <p:ph idx="1"/>
          </p:nvPr>
        </p:nvSpPr>
        <p:spPr/>
        <p:txBody>
          <a:bodyPr/>
          <a:lstStyle/>
          <a:p>
            <a:endParaRPr lang="en-US"/>
          </a:p>
        </p:txBody>
      </p:sp>
      <p:sp>
        <p:nvSpPr>
          <p:cNvPr id="4" name="Text Placeholder 3">
            <a:extLst>
              <a:ext uri="{FF2B5EF4-FFF2-40B4-BE49-F238E27FC236}">
                <a16:creationId xmlns:a16="http://schemas.microsoft.com/office/drawing/2014/main" id="{6135F80A-C335-025F-1AEE-885AC2860CB8}"/>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38331455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E12FD6-593C-C32E-F18B-B466DAC1516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C313920-EFCA-A4CD-8D2D-42675972332B}"/>
              </a:ext>
            </a:extLst>
          </p:cNvPr>
          <p:cNvSpPr>
            <a:spLocks noGrp="1"/>
          </p:cNvSpPr>
          <p:nvPr>
            <p:ph idx="1"/>
          </p:nvPr>
        </p:nvSpPr>
        <p:spPr/>
        <p:txBody>
          <a:bodyPr/>
          <a:lstStyle/>
          <a:p>
            <a:endParaRPr lang="en-US"/>
          </a:p>
        </p:txBody>
      </p:sp>
      <p:sp>
        <p:nvSpPr>
          <p:cNvPr id="4" name="Text Placeholder 3">
            <a:extLst>
              <a:ext uri="{FF2B5EF4-FFF2-40B4-BE49-F238E27FC236}">
                <a16:creationId xmlns:a16="http://schemas.microsoft.com/office/drawing/2014/main" id="{0E172D30-1044-B545-60B7-40946DC9BDB2}"/>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24465926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80E87F-2298-3514-66F5-32659A0A0F1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2301C99-C9B2-7AE3-08B6-1D7E6DDE94C1}"/>
              </a:ext>
            </a:extLst>
          </p:cNvPr>
          <p:cNvSpPr>
            <a:spLocks noGrp="1"/>
          </p:cNvSpPr>
          <p:nvPr>
            <p:ph idx="1"/>
          </p:nvPr>
        </p:nvSpPr>
        <p:spPr/>
        <p:txBody>
          <a:bodyPr/>
          <a:lstStyle/>
          <a:p>
            <a:endParaRPr lang="en-US"/>
          </a:p>
        </p:txBody>
      </p:sp>
      <p:sp>
        <p:nvSpPr>
          <p:cNvPr id="4" name="Text Placeholder 3">
            <a:extLst>
              <a:ext uri="{FF2B5EF4-FFF2-40B4-BE49-F238E27FC236}">
                <a16:creationId xmlns:a16="http://schemas.microsoft.com/office/drawing/2014/main" id="{80B9351D-68DE-F022-534C-9C658E358F2A}"/>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18392107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D66F64-3286-2EDD-14F9-1E2E27D5389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CCF36E9-B04D-F0A3-370C-711FC161E6C9}"/>
              </a:ext>
            </a:extLst>
          </p:cNvPr>
          <p:cNvSpPr>
            <a:spLocks noGrp="1"/>
          </p:cNvSpPr>
          <p:nvPr>
            <p:ph idx="1"/>
          </p:nvPr>
        </p:nvSpPr>
        <p:spPr/>
        <p:txBody>
          <a:bodyPr/>
          <a:lstStyle/>
          <a:p>
            <a:endParaRPr lang="en-US"/>
          </a:p>
        </p:txBody>
      </p:sp>
      <p:sp>
        <p:nvSpPr>
          <p:cNvPr id="4" name="Text Placeholder 3">
            <a:extLst>
              <a:ext uri="{FF2B5EF4-FFF2-40B4-BE49-F238E27FC236}">
                <a16:creationId xmlns:a16="http://schemas.microsoft.com/office/drawing/2014/main" id="{A59FB5EC-26E9-0F24-127F-328D6362C5EE}"/>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36358447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t>Problem Statement:</a:t>
            </a:r>
            <a:endParaRPr dirty="0"/>
          </a:p>
        </p:txBody>
      </p:sp>
      <p:sp>
        <p:nvSpPr>
          <p:cNvPr id="14" name="Content Placeholder 13"/>
          <p:cNvSpPr>
            <a:spLocks noGrp="1"/>
          </p:cNvSpPr>
          <p:nvPr>
            <p:ph idx="1"/>
          </p:nvPr>
        </p:nvSpPr>
        <p:spPr/>
        <p:txBody>
          <a:bodyPr/>
          <a:lstStyle/>
          <a:p>
            <a:r>
              <a:rPr lang="en-US" dirty="0"/>
              <a:t>Given a document, we would like our model to classify it under one or more specific topic(s) </a:t>
            </a:r>
          </a:p>
          <a:p>
            <a:r>
              <a:rPr lang="en-US" dirty="0"/>
              <a:t>By topic, we mean a cluster of words with a common underlying “theme”</a:t>
            </a:r>
          </a:p>
          <a:p>
            <a:r>
              <a:rPr lang="en-US" dirty="0"/>
              <a:t>Ideally, we want these words to be related semantically with a unifying theme that is meaningful in a way humans can appreciate, although our model only groups these words and topics based on occurrence probabilities. </a:t>
            </a:r>
          </a:p>
          <a:p>
            <a:r>
              <a:rPr lang="en-US" dirty="0"/>
              <a:t>We can quantify whether or not our model choose topics and associated words in a way that “makes sense” to us humans by using a metric called “coherence” (more on this later! For now stay on your toes)</a:t>
            </a:r>
          </a:p>
          <a:p>
            <a:endParaRPr lang="en-US" dirty="0"/>
          </a:p>
          <a:p>
            <a:endParaRPr dirty="0"/>
          </a:p>
        </p:txBody>
      </p:sp>
    </p:spTree>
    <p:extLst>
      <p:ext uri="{BB962C8B-B14F-4D97-AF65-F5344CB8AC3E}">
        <p14:creationId xmlns:p14="http://schemas.microsoft.com/office/powerpoint/2010/main" val="30428263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93D632-5CFF-530A-FDA5-D3A48DCF017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5327437-34D3-0220-CC06-33EA0041D26D}"/>
              </a:ext>
            </a:extLst>
          </p:cNvPr>
          <p:cNvSpPr>
            <a:spLocks noGrp="1"/>
          </p:cNvSpPr>
          <p:nvPr>
            <p:ph idx="1"/>
          </p:nvPr>
        </p:nvSpPr>
        <p:spPr/>
        <p:txBody>
          <a:bodyPr/>
          <a:lstStyle/>
          <a:p>
            <a:endParaRPr lang="en-US"/>
          </a:p>
        </p:txBody>
      </p:sp>
      <p:sp>
        <p:nvSpPr>
          <p:cNvPr id="4" name="Text Placeholder 3">
            <a:extLst>
              <a:ext uri="{FF2B5EF4-FFF2-40B4-BE49-F238E27FC236}">
                <a16:creationId xmlns:a16="http://schemas.microsoft.com/office/drawing/2014/main" id="{55DDD1C2-F5BB-AE57-03D7-F625FC239282}"/>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8038345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349743-B90E-9592-091F-3108D5D3068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61EBD3F-09FC-015F-EFA8-E30A2FD15004}"/>
              </a:ext>
            </a:extLst>
          </p:cNvPr>
          <p:cNvSpPr>
            <a:spLocks noGrp="1"/>
          </p:cNvSpPr>
          <p:nvPr>
            <p:ph idx="1"/>
          </p:nvPr>
        </p:nvSpPr>
        <p:spPr/>
        <p:txBody>
          <a:bodyPr/>
          <a:lstStyle/>
          <a:p>
            <a:endParaRPr lang="en-US"/>
          </a:p>
        </p:txBody>
      </p:sp>
      <p:sp>
        <p:nvSpPr>
          <p:cNvPr id="4" name="Text Placeholder 3">
            <a:extLst>
              <a:ext uri="{FF2B5EF4-FFF2-40B4-BE49-F238E27FC236}">
                <a16:creationId xmlns:a16="http://schemas.microsoft.com/office/drawing/2014/main" id="{E3B1DAD6-912C-B332-D74E-8619D6603C65}"/>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16149688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F70BB1-E68E-C2F4-C672-8ADDD92CF05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2FA337E-DF63-90FF-E585-AD789F802883}"/>
              </a:ext>
            </a:extLst>
          </p:cNvPr>
          <p:cNvSpPr>
            <a:spLocks noGrp="1"/>
          </p:cNvSpPr>
          <p:nvPr>
            <p:ph idx="1"/>
          </p:nvPr>
        </p:nvSpPr>
        <p:spPr/>
        <p:txBody>
          <a:bodyPr/>
          <a:lstStyle/>
          <a:p>
            <a:endParaRPr lang="en-US"/>
          </a:p>
        </p:txBody>
      </p:sp>
      <p:sp>
        <p:nvSpPr>
          <p:cNvPr id="4" name="Text Placeholder 3">
            <a:extLst>
              <a:ext uri="{FF2B5EF4-FFF2-40B4-BE49-F238E27FC236}">
                <a16:creationId xmlns:a16="http://schemas.microsoft.com/office/drawing/2014/main" id="{46621FB6-7C43-FECB-EABA-D284B52CD6DA}"/>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3132714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93F8E-79E9-FC2F-9162-FDB35543F1D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B562064-CCAF-6699-5BB5-E131DF3D63BE}"/>
              </a:ext>
            </a:extLst>
          </p:cNvPr>
          <p:cNvSpPr>
            <a:spLocks noGrp="1"/>
          </p:cNvSpPr>
          <p:nvPr>
            <p:ph idx="1"/>
          </p:nvPr>
        </p:nvSpPr>
        <p:spPr/>
        <p:txBody>
          <a:bodyPr/>
          <a:lstStyle/>
          <a:p>
            <a:endParaRPr lang="en-US"/>
          </a:p>
        </p:txBody>
      </p:sp>
      <p:sp>
        <p:nvSpPr>
          <p:cNvPr id="4" name="Text Placeholder 3">
            <a:extLst>
              <a:ext uri="{FF2B5EF4-FFF2-40B4-BE49-F238E27FC236}">
                <a16:creationId xmlns:a16="http://schemas.microsoft.com/office/drawing/2014/main" id="{C566B037-685C-D7C2-1769-D350530719E0}"/>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41380263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F9287F-B45D-E734-5EBB-2FFA2AE1F40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0AC25C0-14C0-3006-79C7-B86020EA35DF}"/>
              </a:ext>
            </a:extLst>
          </p:cNvPr>
          <p:cNvSpPr>
            <a:spLocks noGrp="1"/>
          </p:cNvSpPr>
          <p:nvPr>
            <p:ph idx="1"/>
          </p:nvPr>
        </p:nvSpPr>
        <p:spPr/>
        <p:txBody>
          <a:bodyPr/>
          <a:lstStyle/>
          <a:p>
            <a:endParaRPr lang="en-US"/>
          </a:p>
        </p:txBody>
      </p:sp>
      <p:sp>
        <p:nvSpPr>
          <p:cNvPr id="4" name="Text Placeholder 3">
            <a:extLst>
              <a:ext uri="{FF2B5EF4-FFF2-40B4-BE49-F238E27FC236}">
                <a16:creationId xmlns:a16="http://schemas.microsoft.com/office/drawing/2014/main" id="{3D03CF4B-8418-1CEB-7921-8670F6B08EBA}"/>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6643981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077F80-D36C-83A8-E271-4C5969EBB3B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4F66066-1495-E5D8-E71C-290432308786}"/>
              </a:ext>
            </a:extLst>
          </p:cNvPr>
          <p:cNvSpPr>
            <a:spLocks noGrp="1"/>
          </p:cNvSpPr>
          <p:nvPr>
            <p:ph idx="1"/>
          </p:nvPr>
        </p:nvSpPr>
        <p:spPr/>
        <p:txBody>
          <a:bodyPr/>
          <a:lstStyle/>
          <a:p>
            <a:endParaRPr lang="en-US"/>
          </a:p>
        </p:txBody>
      </p:sp>
      <p:sp>
        <p:nvSpPr>
          <p:cNvPr id="4" name="Text Placeholder 3">
            <a:extLst>
              <a:ext uri="{FF2B5EF4-FFF2-40B4-BE49-F238E27FC236}">
                <a16:creationId xmlns:a16="http://schemas.microsoft.com/office/drawing/2014/main" id="{73D6C76B-CF70-35A5-8274-69F8DE33DA25}"/>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30275120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663C68-354F-53A9-27AD-0099D7A1CF8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1EC7B96-C52D-E6CA-F0B5-D0E5F16DBB48}"/>
              </a:ext>
            </a:extLst>
          </p:cNvPr>
          <p:cNvSpPr>
            <a:spLocks noGrp="1"/>
          </p:cNvSpPr>
          <p:nvPr>
            <p:ph idx="1"/>
          </p:nvPr>
        </p:nvSpPr>
        <p:spPr/>
        <p:txBody>
          <a:bodyPr/>
          <a:lstStyle/>
          <a:p>
            <a:endParaRPr lang="en-US"/>
          </a:p>
        </p:txBody>
      </p:sp>
      <p:sp>
        <p:nvSpPr>
          <p:cNvPr id="4" name="Text Placeholder 3">
            <a:extLst>
              <a:ext uri="{FF2B5EF4-FFF2-40B4-BE49-F238E27FC236}">
                <a16:creationId xmlns:a16="http://schemas.microsoft.com/office/drawing/2014/main" id="{34783E51-FED7-090A-AEB6-DF32532CADB3}"/>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8034832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B5CA2E8-9440-0571-27F3-553AB9F422D3}"/>
              </a:ext>
            </a:extLst>
          </p:cNvPr>
          <p:cNvSpPr txBox="1"/>
          <p:nvPr/>
        </p:nvSpPr>
        <p:spPr>
          <a:xfrm>
            <a:off x="762000" y="762000"/>
            <a:ext cx="10820400" cy="1323439"/>
          </a:xfrm>
          <a:prstGeom prst="rect">
            <a:avLst/>
          </a:prstGeom>
          <a:noFill/>
        </p:spPr>
        <p:txBody>
          <a:bodyPr wrap="square" rtlCol="0">
            <a:spAutoFit/>
          </a:bodyPr>
          <a:lstStyle/>
          <a:p>
            <a:r>
              <a:rPr lang="en-US" sz="4000" dirty="0">
                <a:latin typeface="+mj-lt"/>
              </a:rPr>
              <a:t>Why do we even care about topic modelling?</a:t>
            </a:r>
          </a:p>
        </p:txBody>
      </p:sp>
    </p:spTree>
    <p:extLst>
      <p:ext uri="{BB962C8B-B14F-4D97-AF65-F5344CB8AC3E}">
        <p14:creationId xmlns:p14="http://schemas.microsoft.com/office/powerpoint/2010/main" val="366118085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85226"/>
            <a:ext cx="10820400" cy="484022"/>
          </a:xfrm>
        </p:spPr>
        <p:txBody>
          <a:bodyPr>
            <a:noAutofit/>
          </a:bodyPr>
          <a:lstStyle/>
          <a:p>
            <a:r>
              <a:rPr lang="en-US" sz="2800" b="1" dirty="0"/>
              <a:t>Thank you for making it this far without dozing off!</a:t>
            </a:r>
            <a:endParaRPr sz="2800" b="1" dirty="0"/>
          </a:p>
        </p:txBody>
      </p:sp>
      <p:sp>
        <p:nvSpPr>
          <p:cNvPr id="5" name="Text Placeholder 4">
            <a:extLst>
              <a:ext uri="{FF2B5EF4-FFF2-40B4-BE49-F238E27FC236}">
                <a16:creationId xmlns:a16="http://schemas.microsoft.com/office/drawing/2014/main" id="{50512912-8690-852B-EEF2-998FC481ABEC}"/>
              </a:ext>
            </a:extLst>
          </p:cNvPr>
          <p:cNvSpPr txBox="1">
            <a:spLocks noGrp="1"/>
          </p:cNvSpPr>
          <p:nvPr>
            <p:ph type="body" sz="half" idx="2"/>
          </p:nvPr>
        </p:nvSpPr>
        <p:spPr>
          <a:xfrm>
            <a:off x="8248180" y="3481830"/>
            <a:ext cx="3127375" cy="2806922"/>
          </a:xfrm>
          <a:prstGeom prst="rect">
            <a:avLst/>
          </a:prstGeom>
          <a:noFill/>
        </p:spPr>
        <p:txBody>
          <a:bodyPr wrap="square" rtlCol="0">
            <a:spAutoFit/>
          </a:bodyPr>
          <a:lstStyle/>
          <a:p>
            <a:pPr algn="ctr"/>
            <a:r>
              <a:rPr lang="en-US" sz="2800" b="1" i="1" dirty="0">
                <a:solidFill>
                  <a:schemeClr val="accent1"/>
                </a:solidFill>
                <a:latin typeface="+mj-lt"/>
              </a:rPr>
              <a:t>Clara Riachi</a:t>
            </a:r>
          </a:p>
          <a:p>
            <a:pPr algn="ctr"/>
            <a:r>
              <a:rPr lang="en-US" sz="2800" b="1" i="1" dirty="0">
                <a:solidFill>
                  <a:schemeClr val="accent1"/>
                </a:solidFill>
                <a:latin typeface="+mj-lt"/>
              </a:rPr>
              <a:t>Department of Mathematics &amp; Computer Science</a:t>
            </a:r>
          </a:p>
          <a:p>
            <a:pPr algn="ctr"/>
            <a:r>
              <a:rPr lang="en-US" sz="2800" b="1" i="1" dirty="0">
                <a:solidFill>
                  <a:schemeClr val="accent1"/>
                </a:solidFill>
                <a:latin typeface="+mj-lt"/>
              </a:rPr>
              <a:t>McGill University</a:t>
            </a:r>
          </a:p>
        </p:txBody>
      </p:sp>
      <p:pic>
        <p:nvPicPr>
          <p:cNvPr id="6" name="Picture 5">
            <a:extLst>
              <a:ext uri="{FF2B5EF4-FFF2-40B4-BE49-F238E27FC236}">
                <a16:creationId xmlns:a16="http://schemas.microsoft.com/office/drawing/2014/main" id="{156B267F-43E3-A014-B22B-AFBE79DE046C}"/>
              </a:ext>
            </a:extLst>
          </p:cNvPr>
          <p:cNvPicPr>
            <a:picLocks noChangeAspect="1"/>
          </p:cNvPicPr>
          <p:nvPr/>
        </p:nvPicPr>
        <p:blipFill>
          <a:blip r:embed="rId2"/>
          <a:stretch>
            <a:fillRect/>
          </a:stretch>
        </p:blipFill>
        <p:spPr>
          <a:xfrm>
            <a:off x="685800" y="657894"/>
            <a:ext cx="6629400" cy="5542211"/>
          </a:xfrm>
          <a:prstGeom prst="rect">
            <a:avLst/>
          </a:prstGeom>
        </p:spPr>
      </p:pic>
      <p:sp>
        <p:nvSpPr>
          <p:cNvPr id="7" name="TextBox 6">
            <a:extLst>
              <a:ext uri="{FF2B5EF4-FFF2-40B4-BE49-F238E27FC236}">
                <a16:creationId xmlns:a16="http://schemas.microsoft.com/office/drawing/2014/main" id="{C4C90DA0-25D1-D3BB-ACCC-387ABC6829A8}"/>
              </a:ext>
            </a:extLst>
          </p:cNvPr>
          <p:cNvSpPr txBox="1"/>
          <p:nvPr/>
        </p:nvSpPr>
        <p:spPr>
          <a:xfrm>
            <a:off x="7754469" y="1130437"/>
            <a:ext cx="4114799" cy="2062103"/>
          </a:xfrm>
          <a:prstGeom prst="rect">
            <a:avLst/>
          </a:prstGeom>
          <a:noFill/>
        </p:spPr>
        <p:txBody>
          <a:bodyPr wrap="square" rtlCol="0">
            <a:spAutoFit/>
          </a:bodyPr>
          <a:lstStyle/>
          <a:p>
            <a:r>
              <a:rPr lang="en-US" sz="3200" b="1" i="1" dirty="0">
                <a:solidFill>
                  <a:schemeClr val="accent1"/>
                </a:solidFill>
                <a:latin typeface="+mj-lt"/>
              </a:rPr>
              <a:t>If you understood none of that, scan</a:t>
            </a:r>
            <a:r>
              <a:rPr lang="en-US" sz="2800" dirty="0"/>
              <a:t>  </a:t>
            </a:r>
            <a:r>
              <a:rPr lang="en-US" sz="3200" b="1" i="1" dirty="0">
                <a:solidFill>
                  <a:schemeClr val="accent1"/>
                </a:solidFill>
                <a:latin typeface="+mj-lt"/>
              </a:rPr>
              <a:t>me to learn more</a:t>
            </a:r>
          </a:p>
        </p:txBody>
      </p:sp>
    </p:spTree>
    <p:extLst>
      <p:ext uri="{BB962C8B-B14F-4D97-AF65-F5344CB8AC3E}">
        <p14:creationId xmlns:p14="http://schemas.microsoft.com/office/powerpoint/2010/main" val="18576406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EFFC03D-B38D-8E8C-1920-4408471FD8CB}"/>
              </a:ext>
            </a:extLst>
          </p:cNvPr>
          <p:cNvSpPr txBox="1">
            <a:spLocks/>
          </p:cNvSpPr>
          <p:nvPr/>
        </p:nvSpPr>
        <p:spPr>
          <a:xfrm>
            <a:off x="3124199" y="182382"/>
            <a:ext cx="5943600" cy="670810"/>
          </a:xfrm>
          <a:prstGeom prst="rect">
            <a:avLst/>
          </a:prstGeom>
        </p:spPr>
        <p:txBody>
          <a:bodyPr vert="horz" lIns="91440" tIns="45720" rIns="91440" bIns="45720" rtlCol="0" anchor="b">
            <a:normAutofit fontScale="92500" lnSpcReduction="10000"/>
          </a:bodyPr>
          <a:lstStyle>
            <a:lvl1pPr algn="l" defTabSz="914400" rtl="0" eaLnBrk="1" latinLnBrk="0" hangingPunct="1">
              <a:lnSpc>
                <a:spcPct val="90000"/>
              </a:lnSpc>
              <a:spcBef>
                <a:spcPct val="0"/>
              </a:spcBef>
              <a:buNone/>
              <a:defRPr sz="3400" kern="1200">
                <a:solidFill>
                  <a:schemeClr val="accent1"/>
                </a:solidFill>
                <a:latin typeface="+mj-lt"/>
                <a:ea typeface="+mj-ea"/>
                <a:cs typeface="+mj-cs"/>
              </a:defRPr>
            </a:lvl1pPr>
          </a:lstStyle>
          <a:p>
            <a:pPr algn="ctr"/>
            <a:r>
              <a:rPr lang="en-US" sz="4800" b="1" dirty="0"/>
              <a:t>The Dataset:</a:t>
            </a:r>
          </a:p>
        </p:txBody>
      </p:sp>
      <p:sp>
        <p:nvSpPr>
          <p:cNvPr id="5" name="TextBox 4">
            <a:extLst>
              <a:ext uri="{FF2B5EF4-FFF2-40B4-BE49-F238E27FC236}">
                <a16:creationId xmlns:a16="http://schemas.microsoft.com/office/drawing/2014/main" id="{09C089B9-377B-7C99-957E-B46C67F9F39F}"/>
              </a:ext>
            </a:extLst>
          </p:cNvPr>
          <p:cNvSpPr txBox="1"/>
          <p:nvPr/>
        </p:nvSpPr>
        <p:spPr>
          <a:xfrm>
            <a:off x="1353250" y="749387"/>
            <a:ext cx="9715500" cy="1938992"/>
          </a:xfrm>
          <a:prstGeom prst="rect">
            <a:avLst/>
          </a:prstGeom>
          <a:noFill/>
        </p:spPr>
        <p:txBody>
          <a:bodyPr wrap="square">
            <a:spAutoFit/>
          </a:bodyPr>
          <a:lstStyle/>
          <a:p>
            <a:r>
              <a:rPr lang="en-US" sz="2000" dirty="0">
                <a:solidFill>
                  <a:schemeClr val="accent1"/>
                </a:solidFill>
                <a:latin typeface="+mj-lt"/>
              </a:rPr>
              <a:t>The dataset includes 9,680 research papers collected between 1987 to 2019 from the Neural Information Processing Systems (NeurIPS) conferences. They are held every December and consist of talks and workshops that discuss machine learning, artificial intelligence, statistics, computational neuroscience… </a:t>
            </a:r>
          </a:p>
          <a:p>
            <a:endParaRPr lang="en-US" sz="2000" dirty="0">
              <a:solidFill>
                <a:schemeClr val="accent1"/>
              </a:solidFill>
              <a:latin typeface="+mj-lt"/>
            </a:endParaRPr>
          </a:p>
        </p:txBody>
      </p:sp>
      <p:pic>
        <p:nvPicPr>
          <p:cNvPr id="8" name="Picture 7">
            <a:extLst>
              <a:ext uri="{FF2B5EF4-FFF2-40B4-BE49-F238E27FC236}">
                <a16:creationId xmlns:a16="http://schemas.microsoft.com/office/drawing/2014/main" id="{7BD03B84-0E07-1EB0-6211-FC40EFC5DF73}"/>
              </a:ext>
            </a:extLst>
          </p:cNvPr>
          <p:cNvPicPr>
            <a:picLocks noChangeAspect="1"/>
          </p:cNvPicPr>
          <p:nvPr/>
        </p:nvPicPr>
        <p:blipFill rotWithShape="1">
          <a:blip r:embed="rId2">
            <a:extLst>
              <a:ext uri="{28A0092B-C50C-407E-A947-70E740481C1C}">
                <a14:useLocalDpi xmlns:a14="http://schemas.microsoft.com/office/drawing/2010/main" val="0"/>
              </a:ext>
            </a:extLst>
          </a:blip>
          <a:srcRect r="3030"/>
          <a:stretch/>
        </p:blipFill>
        <p:spPr>
          <a:xfrm>
            <a:off x="1943099" y="2455768"/>
            <a:ext cx="8305801" cy="3696630"/>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
        <p:nvSpPr>
          <p:cNvPr id="9" name="TextBox 8">
            <a:extLst>
              <a:ext uri="{FF2B5EF4-FFF2-40B4-BE49-F238E27FC236}">
                <a16:creationId xmlns:a16="http://schemas.microsoft.com/office/drawing/2014/main" id="{1E4CEE80-5FF7-F8B6-7152-6C0E49795CF5}"/>
              </a:ext>
            </a:extLst>
          </p:cNvPr>
          <p:cNvSpPr txBox="1"/>
          <p:nvPr/>
        </p:nvSpPr>
        <p:spPr>
          <a:xfrm>
            <a:off x="2362200" y="6213953"/>
            <a:ext cx="9417571" cy="461665"/>
          </a:xfrm>
          <a:prstGeom prst="rect">
            <a:avLst/>
          </a:prstGeom>
          <a:noFill/>
        </p:spPr>
        <p:txBody>
          <a:bodyPr wrap="square" rtlCol="0">
            <a:spAutoFit/>
          </a:bodyPr>
          <a:lstStyle/>
          <a:p>
            <a:r>
              <a:rPr lang="en-US" sz="2400" dirty="0">
                <a:solidFill>
                  <a:schemeClr val="accent1"/>
                </a:solidFill>
                <a:latin typeface="+mj-lt"/>
              </a:rPr>
              <a:t>The dataset after some </a:t>
            </a:r>
            <a:r>
              <a:rPr lang="en-US" sz="2400" b="1" i="1" dirty="0">
                <a:solidFill>
                  <a:schemeClr val="accent1"/>
                </a:solidFill>
                <a:latin typeface="+mj-lt"/>
              </a:rPr>
              <a:t>pandas.read_csv </a:t>
            </a:r>
            <a:r>
              <a:rPr lang="en-US" sz="2400" dirty="0">
                <a:solidFill>
                  <a:schemeClr val="accent1"/>
                </a:solidFill>
                <a:latin typeface="+mj-lt"/>
              </a:rPr>
              <a:t>magic</a:t>
            </a:r>
          </a:p>
        </p:txBody>
      </p:sp>
    </p:spTree>
    <p:extLst>
      <p:ext uri="{BB962C8B-B14F-4D97-AF65-F5344CB8AC3E}">
        <p14:creationId xmlns:p14="http://schemas.microsoft.com/office/powerpoint/2010/main" val="2159886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WhatsApp Video 2023-04-01 at 11.24.54">
            <a:hlinkClick r:id="" action="ppaction://media"/>
            <a:extLst>
              <a:ext uri="{FF2B5EF4-FFF2-40B4-BE49-F238E27FC236}">
                <a16:creationId xmlns:a16="http://schemas.microsoft.com/office/drawing/2014/main" id="{C9142F81-D9B9-1DB6-4F93-2A30B67528A2}"/>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50403" y="718810"/>
            <a:ext cx="12052498" cy="4996190"/>
          </a:xfrm>
          <a:prstGeom prst="rect">
            <a:avLst/>
          </a:prstGeom>
          <a:ln>
            <a:noFill/>
          </a:ln>
          <a:effectLst>
            <a:softEdge rad="112500"/>
          </a:effectLst>
        </p:spPr>
      </p:pic>
      <p:sp>
        <p:nvSpPr>
          <p:cNvPr id="5" name="TextBox 4">
            <a:extLst>
              <a:ext uri="{FF2B5EF4-FFF2-40B4-BE49-F238E27FC236}">
                <a16:creationId xmlns:a16="http://schemas.microsoft.com/office/drawing/2014/main" id="{532763E0-0BDB-AEC9-1F77-0C43891F99D2}"/>
              </a:ext>
            </a:extLst>
          </p:cNvPr>
          <p:cNvSpPr txBox="1"/>
          <p:nvPr/>
        </p:nvSpPr>
        <p:spPr>
          <a:xfrm>
            <a:off x="139501" y="6328003"/>
            <a:ext cx="11963400" cy="523220"/>
          </a:xfrm>
          <a:prstGeom prst="rect">
            <a:avLst/>
          </a:prstGeom>
          <a:noFill/>
        </p:spPr>
        <p:txBody>
          <a:bodyPr wrap="square" rtlCol="0">
            <a:spAutoFit/>
          </a:bodyPr>
          <a:lstStyle/>
          <a:p>
            <a:pPr algn="ctr"/>
            <a:r>
              <a:rPr lang="en-US" sz="2800" dirty="0">
                <a:solidFill>
                  <a:schemeClr val="accent1"/>
                </a:solidFill>
                <a:latin typeface="+mj-lt"/>
              </a:rPr>
              <a:t>Quite a lot of McGill professors published in NeurIPS!</a:t>
            </a:r>
          </a:p>
        </p:txBody>
      </p:sp>
      <p:sp>
        <p:nvSpPr>
          <p:cNvPr id="10" name="TextBox 9">
            <a:extLst>
              <a:ext uri="{FF2B5EF4-FFF2-40B4-BE49-F238E27FC236}">
                <a16:creationId xmlns:a16="http://schemas.microsoft.com/office/drawing/2014/main" id="{072086DB-0A68-6640-7419-0A5E9AE03D5F}"/>
              </a:ext>
            </a:extLst>
          </p:cNvPr>
          <p:cNvSpPr txBox="1"/>
          <p:nvPr/>
        </p:nvSpPr>
        <p:spPr>
          <a:xfrm>
            <a:off x="2196901" y="-50631"/>
            <a:ext cx="7848600" cy="769441"/>
          </a:xfrm>
          <a:prstGeom prst="rect">
            <a:avLst/>
          </a:prstGeom>
          <a:noFill/>
        </p:spPr>
        <p:txBody>
          <a:bodyPr wrap="square" rtlCol="0">
            <a:spAutoFit/>
          </a:bodyPr>
          <a:lstStyle/>
          <a:p>
            <a:pPr algn="ctr"/>
            <a:r>
              <a:rPr lang="en-US" sz="4400" b="1" dirty="0">
                <a:solidFill>
                  <a:schemeClr val="accent1"/>
                </a:solidFill>
                <a:latin typeface="+mj-lt"/>
              </a:rPr>
              <a:t>Spot Your Prof</a:t>
            </a:r>
          </a:p>
        </p:txBody>
      </p:sp>
    </p:spTree>
    <p:extLst>
      <p:ext uri="{BB962C8B-B14F-4D97-AF65-F5344CB8AC3E}">
        <p14:creationId xmlns:p14="http://schemas.microsoft.com/office/powerpoint/2010/main" val="3444435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580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228600"/>
            <a:ext cx="9144000" cy="571500"/>
          </a:xfrm>
        </p:spPr>
        <p:txBody>
          <a:bodyPr>
            <a:normAutofit fontScale="90000"/>
          </a:bodyPr>
          <a:lstStyle/>
          <a:p>
            <a:pPr algn="ctr"/>
            <a:r>
              <a:rPr lang="en-US" sz="4400" dirty="0"/>
              <a:t>Preprocessing</a:t>
            </a:r>
            <a:r>
              <a:rPr lang="en-US" dirty="0"/>
              <a:t> </a:t>
            </a:r>
            <a:endParaRPr dirty="0"/>
          </a:p>
        </p:txBody>
      </p:sp>
      <p:graphicFrame>
        <p:nvGraphicFramePr>
          <p:cNvPr id="9" name="Content Placeholder 8" descr="Process list showing 4 titles with tasks  arranged one below the other and downward pointing arrows are used to indicate progression from title to task and from task to task. First title has 4 tasks, second title has 3, third has 2 and fourth has 2."/>
          <p:cNvGraphicFramePr>
            <a:graphicFrameLocks noGrp="1"/>
          </p:cNvGraphicFramePr>
          <p:nvPr>
            <p:ph idx="1"/>
            <p:extLst>
              <p:ext uri="{D42A27DB-BD31-4B8C-83A1-F6EECF244321}">
                <p14:modId xmlns:p14="http://schemas.microsoft.com/office/powerpoint/2010/main" val="3660263152"/>
              </p:ext>
            </p:extLst>
          </p:nvPr>
        </p:nvGraphicFramePr>
        <p:xfrm>
          <a:off x="762000" y="990600"/>
          <a:ext cx="10820400" cy="5638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Picture 3">
            <a:extLst>
              <a:ext uri="{FF2B5EF4-FFF2-40B4-BE49-F238E27FC236}">
                <a16:creationId xmlns:a16="http://schemas.microsoft.com/office/drawing/2014/main" id="{13ED28FA-76DA-EE3F-13B3-DBA15988B697}"/>
              </a:ext>
            </a:extLst>
          </p:cNvPr>
          <p:cNvPicPr>
            <a:picLocks noChangeAspect="1"/>
          </p:cNvPicPr>
          <p:nvPr/>
        </p:nvPicPr>
        <p:blipFill>
          <a:blip r:embed="rId7"/>
          <a:stretch>
            <a:fillRect/>
          </a:stretch>
        </p:blipFill>
        <p:spPr>
          <a:xfrm>
            <a:off x="4572000" y="1600200"/>
            <a:ext cx="329213" cy="457240"/>
          </a:xfrm>
          <a:prstGeom prst="rect">
            <a:avLst/>
          </a:prstGeom>
        </p:spPr>
      </p:pic>
    </p:spTree>
    <p:extLst>
      <p:ext uri="{BB962C8B-B14F-4D97-AF65-F5344CB8AC3E}">
        <p14:creationId xmlns:p14="http://schemas.microsoft.com/office/powerpoint/2010/main" val="11530276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C7767F-7E64-5F32-DE91-342131ADF0E9}"/>
              </a:ext>
            </a:extLst>
          </p:cNvPr>
          <p:cNvSpPr>
            <a:spLocks noGrp="1"/>
          </p:cNvSpPr>
          <p:nvPr>
            <p:ph type="title"/>
          </p:nvPr>
        </p:nvSpPr>
        <p:spPr>
          <a:xfrm>
            <a:off x="2400300" y="0"/>
            <a:ext cx="7391400" cy="1371600"/>
          </a:xfrm>
        </p:spPr>
        <p:txBody>
          <a:bodyPr>
            <a:normAutofit/>
          </a:bodyPr>
          <a:lstStyle/>
          <a:p>
            <a:pPr algn="ctr"/>
            <a:r>
              <a:rPr lang="en-US" sz="4400" b="1" dirty="0">
                <a:solidFill>
                  <a:schemeClr val="accent1"/>
                </a:solidFill>
                <a:latin typeface="+mj-lt"/>
                <a:ea typeface="+mj-ea"/>
                <a:cs typeface="+mj-cs"/>
              </a:rPr>
              <a:t>Train-Test Split</a:t>
            </a:r>
            <a:br>
              <a:rPr lang="en-US" sz="4400" b="1" dirty="0">
                <a:solidFill>
                  <a:schemeClr val="accent1"/>
                </a:solidFill>
                <a:latin typeface="+mj-lt"/>
                <a:ea typeface="+mj-ea"/>
                <a:cs typeface="+mj-cs"/>
              </a:rPr>
            </a:br>
            <a:endParaRPr lang="en-US" sz="4000" dirty="0"/>
          </a:p>
        </p:txBody>
      </p:sp>
      <p:sp>
        <p:nvSpPr>
          <p:cNvPr id="4" name="Text Placeholder 3">
            <a:extLst>
              <a:ext uri="{FF2B5EF4-FFF2-40B4-BE49-F238E27FC236}">
                <a16:creationId xmlns:a16="http://schemas.microsoft.com/office/drawing/2014/main" id="{BF5CA236-AE80-6326-FBC0-992219D22F7C}"/>
              </a:ext>
            </a:extLst>
          </p:cNvPr>
          <p:cNvSpPr>
            <a:spLocks noGrp="1"/>
          </p:cNvSpPr>
          <p:nvPr>
            <p:ph type="body" sz="half" idx="2"/>
          </p:nvPr>
        </p:nvSpPr>
        <p:spPr>
          <a:xfrm>
            <a:off x="762000" y="2667000"/>
            <a:ext cx="10668000" cy="4190999"/>
          </a:xfrm>
        </p:spPr>
        <p:txBody>
          <a:bodyPr>
            <a:normAutofit fontScale="85000" lnSpcReduction="10000"/>
          </a:bodyPr>
          <a:lstStyle/>
          <a:p>
            <a:r>
              <a:rPr lang="en-US" sz="2800" dirty="0">
                <a:solidFill>
                  <a:schemeClr val="accent1"/>
                </a:solidFill>
                <a:latin typeface="+mj-lt"/>
              </a:rPr>
              <a:t>Dataset was split into 80% training and 20% testing to give the model as robust a training set as possible for it to learn the underlying topics while setting aside some documents to help evaluate its performance on unseen data. The split was completely random with no bias towards the year a paper was published. This is important since Machine Learning has always been an evolving field, so papers published in earlier years may have been completely lacking in topics discovered only in later years. The split ensures that all possible topics and words have equal “representation” in the training set otherwise the model will not “know” how to assign topics and word clusters to a document in the test set whose word vocabulary has never been encountered during training.</a:t>
            </a:r>
          </a:p>
        </p:txBody>
      </p:sp>
      <p:pic>
        <p:nvPicPr>
          <p:cNvPr id="5" name="Picture 4">
            <a:extLst>
              <a:ext uri="{FF2B5EF4-FFF2-40B4-BE49-F238E27FC236}">
                <a16:creationId xmlns:a16="http://schemas.microsoft.com/office/drawing/2014/main" id="{88F16C5A-4246-EBB3-61BA-7079ADEDBC11}"/>
              </a:ext>
            </a:extLst>
          </p:cNvPr>
          <p:cNvPicPr>
            <a:picLocks noChangeAspect="1"/>
          </p:cNvPicPr>
          <p:nvPr/>
        </p:nvPicPr>
        <p:blipFill>
          <a:blip r:embed="rId2"/>
          <a:stretch>
            <a:fillRect/>
          </a:stretch>
        </p:blipFill>
        <p:spPr>
          <a:xfrm>
            <a:off x="246662" y="838200"/>
            <a:ext cx="11698675" cy="1705429"/>
          </a:xfrm>
          <a:prstGeom prst="rect">
            <a:avLst/>
          </a:prstGeom>
        </p:spPr>
      </p:pic>
    </p:spTree>
    <p:extLst>
      <p:ext uri="{BB962C8B-B14F-4D97-AF65-F5344CB8AC3E}">
        <p14:creationId xmlns:p14="http://schemas.microsoft.com/office/powerpoint/2010/main" val="12352166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Title and Content Layout with Chart</a:t>
            </a:r>
          </a:p>
        </p:txBody>
      </p:sp>
      <p:graphicFrame>
        <p:nvGraphicFramePr>
          <p:cNvPr id="13" name="Content Placeholder 12" descr="Clustered column chart showing the values of 3 series for 4 categories"/>
          <p:cNvGraphicFramePr>
            <a:graphicFrameLocks noGrp="1"/>
          </p:cNvGraphicFramePr>
          <p:nvPr>
            <p:ph idx="1"/>
            <p:extLst>
              <p:ext uri="{D42A27DB-BD31-4B8C-83A1-F6EECF244321}">
                <p14:modId xmlns:p14="http://schemas.microsoft.com/office/powerpoint/2010/main" val="3932956860"/>
              </p:ext>
            </p:extLst>
          </p:nvPr>
        </p:nvGraphicFramePr>
        <p:xfrm>
          <a:off x="1524000" y="1828800"/>
          <a:ext cx="9144000" cy="42672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1161901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D53895-0A9D-BDA2-36B5-5C2ABA49BBF6}"/>
              </a:ext>
            </a:extLst>
          </p:cNvPr>
          <p:cNvSpPr>
            <a:spLocks noGrp="1"/>
          </p:cNvSpPr>
          <p:nvPr>
            <p:ph type="title"/>
          </p:nvPr>
        </p:nvSpPr>
        <p:spPr>
          <a:xfrm>
            <a:off x="152400" y="152400"/>
            <a:ext cx="8915400" cy="685800"/>
          </a:xfrm>
        </p:spPr>
        <p:txBody>
          <a:bodyPr>
            <a:normAutofit/>
          </a:bodyPr>
          <a:lstStyle/>
          <a:p>
            <a:r>
              <a:rPr lang="en-US" sz="4000" b="1" dirty="0"/>
              <a:t>What’s Going on Under the Hood?</a:t>
            </a:r>
          </a:p>
        </p:txBody>
      </p:sp>
      <p:pic>
        <p:nvPicPr>
          <p:cNvPr id="8" name="Content Placeholder 7">
            <a:extLst>
              <a:ext uri="{FF2B5EF4-FFF2-40B4-BE49-F238E27FC236}">
                <a16:creationId xmlns:a16="http://schemas.microsoft.com/office/drawing/2014/main" id="{756D8484-E056-FF27-1F88-4D987BEC546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81000" y="1432730"/>
            <a:ext cx="11039484" cy="1425179"/>
          </a:xfrm>
        </p:spPr>
      </p:pic>
      <p:sp>
        <p:nvSpPr>
          <p:cNvPr id="4" name="Text Placeholder 3">
            <a:extLst>
              <a:ext uri="{FF2B5EF4-FFF2-40B4-BE49-F238E27FC236}">
                <a16:creationId xmlns:a16="http://schemas.microsoft.com/office/drawing/2014/main" id="{20915B4E-DE0F-5158-B4EA-E8E2C482C559}"/>
              </a:ext>
            </a:extLst>
          </p:cNvPr>
          <p:cNvSpPr>
            <a:spLocks noGrp="1"/>
          </p:cNvSpPr>
          <p:nvPr>
            <p:ph type="body" sz="half" idx="2"/>
          </p:nvPr>
        </p:nvSpPr>
        <p:spPr>
          <a:xfrm>
            <a:off x="147403" y="838200"/>
            <a:ext cx="8382000" cy="1828800"/>
          </a:xfrm>
        </p:spPr>
        <p:txBody>
          <a:bodyPr>
            <a:normAutofit/>
          </a:bodyPr>
          <a:lstStyle/>
          <a:p>
            <a:r>
              <a:rPr lang="en-US" sz="1800" b="1" dirty="0">
                <a:solidFill>
                  <a:schemeClr val="accent1"/>
                </a:solidFill>
                <a:latin typeface="+mj-lt"/>
              </a:rPr>
              <a:t>All of LDA can be condensed into 3 (friendly!) formulae:</a:t>
            </a:r>
          </a:p>
        </p:txBody>
      </p:sp>
      <p:pic>
        <p:nvPicPr>
          <p:cNvPr id="9" name="Picture 8">
            <a:extLst>
              <a:ext uri="{FF2B5EF4-FFF2-40B4-BE49-F238E27FC236}">
                <a16:creationId xmlns:a16="http://schemas.microsoft.com/office/drawing/2014/main" id="{034C7355-6813-F423-672E-7DF7B122B516}"/>
              </a:ext>
            </a:extLst>
          </p:cNvPr>
          <p:cNvPicPr>
            <a:picLocks noChangeAspect="1"/>
          </p:cNvPicPr>
          <p:nvPr/>
        </p:nvPicPr>
        <p:blipFill>
          <a:blip r:embed="rId3"/>
          <a:stretch>
            <a:fillRect/>
          </a:stretch>
        </p:blipFill>
        <p:spPr>
          <a:xfrm>
            <a:off x="198202" y="3048818"/>
            <a:ext cx="11688997" cy="698960"/>
          </a:xfrm>
          <a:prstGeom prst="rect">
            <a:avLst/>
          </a:prstGeom>
        </p:spPr>
      </p:pic>
      <p:pic>
        <p:nvPicPr>
          <p:cNvPr id="10" name="Picture 9">
            <a:extLst>
              <a:ext uri="{FF2B5EF4-FFF2-40B4-BE49-F238E27FC236}">
                <a16:creationId xmlns:a16="http://schemas.microsoft.com/office/drawing/2014/main" id="{F23F2AED-250D-E0A2-86B7-FE27E49B7801}"/>
              </a:ext>
            </a:extLst>
          </p:cNvPr>
          <p:cNvPicPr>
            <a:picLocks noChangeAspect="1"/>
          </p:cNvPicPr>
          <p:nvPr/>
        </p:nvPicPr>
        <p:blipFill>
          <a:blip r:embed="rId4"/>
          <a:stretch>
            <a:fillRect/>
          </a:stretch>
        </p:blipFill>
        <p:spPr>
          <a:xfrm>
            <a:off x="176432" y="4191001"/>
            <a:ext cx="10593168" cy="457199"/>
          </a:xfrm>
          <a:prstGeom prst="rect">
            <a:avLst/>
          </a:prstGeom>
        </p:spPr>
      </p:pic>
    </p:spTree>
    <p:extLst>
      <p:ext uri="{BB962C8B-B14F-4D97-AF65-F5344CB8AC3E}">
        <p14:creationId xmlns:p14="http://schemas.microsoft.com/office/powerpoint/2010/main" val="31502017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5AE8EA-DCEA-A45F-D584-6C71D86CC65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B5498A1-ACFC-3063-1CCF-99B9A4935132}"/>
              </a:ext>
            </a:extLst>
          </p:cNvPr>
          <p:cNvSpPr>
            <a:spLocks noGrp="1"/>
          </p:cNvSpPr>
          <p:nvPr>
            <p:ph idx="1"/>
          </p:nvPr>
        </p:nvSpPr>
        <p:spPr>
          <a:xfrm>
            <a:off x="2895600" y="228600"/>
            <a:ext cx="6400800" cy="685800"/>
          </a:xfrm>
        </p:spPr>
        <p:txBody>
          <a:bodyPr>
            <a:normAutofit fontScale="85000" lnSpcReduction="10000"/>
          </a:bodyPr>
          <a:lstStyle/>
          <a:p>
            <a:pPr marL="0" indent="0" algn="ctr">
              <a:buNone/>
            </a:pPr>
            <a:r>
              <a:rPr lang="en-US" sz="4400" b="1" dirty="0">
                <a:solidFill>
                  <a:schemeClr val="accent1">
                    <a:lumMod val="75000"/>
                  </a:schemeClr>
                </a:solidFill>
                <a:latin typeface="+mj-lt"/>
              </a:rPr>
              <a:t>Evaluating the LDA Model</a:t>
            </a:r>
          </a:p>
        </p:txBody>
      </p:sp>
      <p:sp>
        <p:nvSpPr>
          <p:cNvPr id="4" name="Text Placeholder 3">
            <a:extLst>
              <a:ext uri="{FF2B5EF4-FFF2-40B4-BE49-F238E27FC236}">
                <a16:creationId xmlns:a16="http://schemas.microsoft.com/office/drawing/2014/main" id="{42833DF4-7B9B-1E00-A657-E0E83EEB310C}"/>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1557213216"/>
      </p:ext>
    </p:extLst>
  </p:cSld>
  <p:clrMapOvr>
    <a:masterClrMapping/>
  </p:clrMapOvr>
</p:sld>
</file>

<file path=ppt/theme/theme1.xml><?xml version="1.0" encoding="utf-8"?>
<a:theme xmlns:a="http://schemas.openxmlformats.org/drawingml/2006/main" name="Tech Computer 16x9">
  <a:themeElements>
    <a:clrScheme name="TechComputer">
      <a:dk1>
        <a:srgbClr val="000000"/>
      </a:dk1>
      <a:lt1>
        <a:sysClr val="window" lastClr="FFFFFF"/>
      </a:lt1>
      <a:dk2>
        <a:srgbClr val="4D4D4D"/>
      </a:dk2>
      <a:lt2>
        <a:srgbClr val="DDDDDD"/>
      </a:lt2>
      <a:accent1>
        <a:srgbClr val="92D050"/>
      </a:accent1>
      <a:accent2>
        <a:srgbClr val="F7C331"/>
      </a:accent2>
      <a:accent3>
        <a:srgbClr val="47B8C7"/>
      </a:accent3>
      <a:accent4>
        <a:srgbClr val="B074BA"/>
      </a:accent4>
      <a:accent5>
        <a:srgbClr val="F34D47"/>
      </a:accent5>
      <a:accent6>
        <a:srgbClr val="FA8F30"/>
      </a:accent6>
      <a:hlink>
        <a:srgbClr val="47B8C7"/>
      </a:hlink>
      <a:folHlink>
        <a:srgbClr val="969696"/>
      </a:folHlink>
    </a:clrScheme>
    <a:fontScheme name="Consolas-Candara">
      <a:majorFont>
        <a:latin typeface="Consolas"/>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ndar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02901026.potx" id="{FD85E87A-7813-4F67-9E59-69B5487A1910}" vid="{BDF94C36-3ACF-4CF1-939F-F4211E6D666F}"/>
    </a:ext>
  </a:extLst>
</a:theme>
</file>

<file path=ppt/theme/theme2.xml><?xml version="1.0" encoding="utf-8"?>
<a:theme xmlns:a="http://schemas.openxmlformats.org/drawingml/2006/main" name="Office Theme">
  <a:themeElements>
    <a:clrScheme name="TechComputer">
      <a:dk1>
        <a:srgbClr val="000000"/>
      </a:dk1>
      <a:lt1>
        <a:sysClr val="window" lastClr="FFFFFF"/>
      </a:lt1>
      <a:dk2>
        <a:srgbClr val="4D4D4D"/>
      </a:dk2>
      <a:lt2>
        <a:srgbClr val="DDDDDD"/>
      </a:lt2>
      <a:accent1>
        <a:srgbClr val="92D050"/>
      </a:accent1>
      <a:accent2>
        <a:srgbClr val="F7C331"/>
      </a:accent2>
      <a:accent3>
        <a:srgbClr val="47B8C7"/>
      </a:accent3>
      <a:accent4>
        <a:srgbClr val="B074BA"/>
      </a:accent4>
      <a:accent5>
        <a:srgbClr val="F34D47"/>
      </a:accent5>
      <a:accent6>
        <a:srgbClr val="FA8F30"/>
      </a:accent6>
      <a:hlink>
        <a:srgbClr val="47B8C7"/>
      </a:hlink>
      <a:folHlink>
        <a:srgbClr val="969696"/>
      </a:folHlink>
    </a:clrScheme>
    <a:fontScheme name="Consolas-Candara">
      <a:majorFont>
        <a:latin typeface="Consolas"/>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ndar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TechComputer">
      <a:dk1>
        <a:srgbClr val="000000"/>
      </a:dk1>
      <a:lt1>
        <a:sysClr val="window" lastClr="FFFFFF"/>
      </a:lt1>
      <a:dk2>
        <a:srgbClr val="4D4D4D"/>
      </a:dk2>
      <a:lt2>
        <a:srgbClr val="DDDDDD"/>
      </a:lt2>
      <a:accent1>
        <a:srgbClr val="92D050"/>
      </a:accent1>
      <a:accent2>
        <a:srgbClr val="F7C331"/>
      </a:accent2>
      <a:accent3>
        <a:srgbClr val="47B8C7"/>
      </a:accent3>
      <a:accent4>
        <a:srgbClr val="B074BA"/>
      </a:accent4>
      <a:accent5>
        <a:srgbClr val="F34D47"/>
      </a:accent5>
      <a:accent6>
        <a:srgbClr val="FA8F30"/>
      </a:accent6>
      <a:hlink>
        <a:srgbClr val="47B8C7"/>
      </a:hlink>
      <a:folHlink>
        <a:srgbClr val="969696"/>
      </a:folHlink>
    </a:clrScheme>
    <a:fontScheme name="Consolas-Candara">
      <a:majorFont>
        <a:latin typeface="Consolas"/>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ndar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Business technology circuit board design presentation (widescreen)</Template>
  <TotalTime>320</TotalTime>
  <Words>676</Words>
  <Application>Microsoft Office PowerPoint</Application>
  <PresentationFormat>Widescreen</PresentationFormat>
  <Paragraphs>52</Paragraphs>
  <Slides>28</Slides>
  <Notes>0</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28</vt:i4>
      </vt:variant>
    </vt:vector>
  </HeadingPairs>
  <TitlesOfParts>
    <vt:vector size="32" baseType="lpstr">
      <vt:lpstr>Arial</vt:lpstr>
      <vt:lpstr>Candara</vt:lpstr>
      <vt:lpstr>Consolas</vt:lpstr>
      <vt:lpstr>Tech Computer 16x9</vt:lpstr>
      <vt:lpstr>Topic Modelling: Can an ML model guess what a document is about? </vt:lpstr>
      <vt:lpstr>Problem Statement:</vt:lpstr>
      <vt:lpstr>PowerPoint Presentation</vt:lpstr>
      <vt:lpstr>PowerPoint Presentation</vt:lpstr>
      <vt:lpstr>Preprocessing </vt:lpstr>
      <vt:lpstr>Train-Test Split </vt:lpstr>
      <vt:lpstr>Title and Content Layout with Chart</vt:lpstr>
      <vt:lpstr>What’s Going on Under the Hood?</vt:lpstr>
      <vt:lpstr>PowerPoint Presentation</vt:lpstr>
      <vt:lpstr>The Limitations of LDA</vt:lpstr>
      <vt:lpstr>PowerPoint Presentation</vt:lpstr>
      <vt:lpstr>PowerPoint Presentation</vt:lpstr>
      <vt:lpstr>PowerPoint Presentation</vt:lpstr>
      <vt:lpstr>PowerPoint Presentation</vt:lpstr>
      <vt:lpstr>Two Content Layout with Table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 for making it this far without dozing off!</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Topic Modelling: Can an ML model guess what a document is about?</dc:title>
  <dc:creator>Clara</dc:creator>
  <cp:lastModifiedBy> </cp:lastModifiedBy>
  <cp:revision>2</cp:revision>
  <dcterms:created xsi:type="dcterms:W3CDTF">2023-04-01T14:12:46Z</dcterms:created>
  <dcterms:modified xsi:type="dcterms:W3CDTF">2023-04-01T19:33:07Z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0x0101006EDDDB5EE6D98C44930B742096920B300400F5B6D36B3EF94B4E9A635CDF2A18F5B8</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